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xlsx" ContentType="application/vnd.openxmlformats-officedocument.spreadsheetml.sheet"/>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charts/chart1.xml" ContentType="application/vnd.openxmlformats-officedocument.drawingml.char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70" r:id="rId2"/>
    <p:sldId id="283" r:id="rId3"/>
    <p:sldId id="284" r:id="rId4"/>
    <p:sldId id="269" r:id="rId5"/>
    <p:sldId id="278" r:id="rId6"/>
    <p:sldId id="277" r:id="rId7"/>
    <p:sldId id="287" r:id="rId8"/>
    <p:sldId id="289" r:id="rId9"/>
    <p:sldId id="271" r:id="rId10"/>
    <p:sldId id="260" r:id="rId11"/>
    <p:sldId id="290" r:id="rId12"/>
    <p:sldId id="291" r:id="rId13"/>
    <p:sldId id="292" r:id="rId14"/>
    <p:sldId id="293" r:id="rId15"/>
    <p:sldId id="294" r:id="rId16"/>
    <p:sldId id="295" r:id="rId17"/>
    <p:sldId id="296" r:id="rId18"/>
    <p:sldId id="297" r:id="rId19"/>
    <p:sldId id="279" r:id="rId20"/>
    <p:sldId id="280" r:id="rId21"/>
    <p:sldId id="301" r:id="rId22"/>
    <p:sldId id="288" r:id="rId23"/>
    <p:sldId id="285" r:id="rId24"/>
    <p:sldId id="286" r:id="rId25"/>
    <p:sldId id="274" r:id="rId26"/>
    <p:sldId id="298" r:id="rId27"/>
    <p:sldId id="299" r:id="rId28"/>
    <p:sldId id="300" r:id="rId29"/>
    <p:sldId id="302" r:id="rId30"/>
    <p:sldId id="303" r:id="rId31"/>
    <p:sldId id="266"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14" autoAdjust="0"/>
    <p:restoredTop sz="94660"/>
  </p:normalViewPr>
  <p:slideViewPr>
    <p:cSldViewPr>
      <p:cViewPr varScale="1">
        <p:scale>
          <a:sx n="73" d="100"/>
          <a:sy n="73" d="100"/>
        </p:scale>
        <p:origin x="-1320" y="-10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Worksheet1.xlsx"/></Relationships>
</file>

<file path=ppt/charts/chart1.xml><?xml version="1.0" encoding="utf-8"?>
<c:chartSpace xmlns:c="http://schemas.openxmlformats.org/drawingml/2006/chart" xmlns:a="http://schemas.openxmlformats.org/drawingml/2006/main" xmlns:r="http://schemas.openxmlformats.org/officeDocument/2006/relationships">
  <c:lang val="en-US"/>
  <c:chart>
    <c:plotArea>
      <c:layout/>
      <c:barChart>
        <c:barDir val="col"/>
        <c:grouping val="clustered"/>
        <c:ser>
          <c:idx val="0"/>
          <c:order val="0"/>
          <c:tx>
            <c:strRef>
              <c:f>Sheet1!$B$1</c:f>
              <c:strCache>
                <c:ptCount val="1"/>
                <c:pt idx="0">
                  <c:v>Series 1</c:v>
                </c:pt>
              </c:strCache>
            </c:strRef>
          </c:tx>
          <c:cat>
            <c:strRef>
              <c:f>Sheet1!$A$2:$A$6</c:f>
              <c:strCache>
                <c:ptCount val="5"/>
                <c:pt idx="0">
                  <c:v>Requirement Analysis</c:v>
                </c:pt>
                <c:pt idx="1">
                  <c:v>Image classification</c:v>
                </c:pt>
                <c:pt idx="2">
                  <c:v>Representing using GUI</c:v>
                </c:pt>
                <c:pt idx="3">
                  <c:v>Documentation</c:v>
                </c:pt>
                <c:pt idx="4">
                  <c:v>Completion of the project</c:v>
                </c:pt>
              </c:strCache>
            </c:strRef>
          </c:cat>
          <c:val>
            <c:numRef>
              <c:f>Sheet1!$B$2:$B$6</c:f>
              <c:numCache>
                <c:formatCode>d\-mmm</c:formatCode>
                <c:ptCount val="5"/>
                <c:pt idx="0">
                  <c:v>43344</c:v>
                </c:pt>
                <c:pt idx="1">
                  <c:v>43353</c:v>
                </c:pt>
                <c:pt idx="2">
                  <c:v>43405</c:v>
                </c:pt>
                <c:pt idx="3">
                  <c:v>43422</c:v>
                </c:pt>
                <c:pt idx="4">
                  <c:v>43423</c:v>
                </c:pt>
              </c:numCache>
            </c:numRef>
          </c:val>
          <c:extLst xmlns:c16r2="http://schemas.microsoft.com/office/drawing/2015/06/chart">
            <c:ext xmlns:c16="http://schemas.microsoft.com/office/drawing/2014/chart" uri="{C3380CC4-5D6E-409C-BE32-E72D297353CC}">
              <c16:uniqueId val="{00000000-E128-4C17-99D5-7C4ACE5F25F7}"/>
            </c:ext>
          </c:extLst>
        </c:ser>
        <c:ser>
          <c:idx val="1"/>
          <c:order val="1"/>
          <c:tx>
            <c:strRef>
              <c:f>Sheet1!$C$1</c:f>
              <c:strCache>
                <c:ptCount val="1"/>
                <c:pt idx="0">
                  <c:v>Column1</c:v>
                </c:pt>
              </c:strCache>
            </c:strRef>
          </c:tx>
          <c:cat>
            <c:strRef>
              <c:f>Sheet1!$A$2:$A$6</c:f>
              <c:strCache>
                <c:ptCount val="5"/>
                <c:pt idx="0">
                  <c:v>Requirement Analysis</c:v>
                </c:pt>
                <c:pt idx="1">
                  <c:v>Image classification</c:v>
                </c:pt>
                <c:pt idx="2">
                  <c:v>Representing using GUI</c:v>
                </c:pt>
                <c:pt idx="3">
                  <c:v>Documentation</c:v>
                </c:pt>
                <c:pt idx="4">
                  <c:v>Completion of the project</c:v>
                </c:pt>
              </c:strCache>
            </c:strRef>
          </c:cat>
          <c:val>
            <c:numRef>
              <c:f>Sheet1!$C$2:$C$6</c:f>
              <c:numCache>
                <c:formatCode>General</c:formatCode>
                <c:ptCount val="5"/>
              </c:numCache>
            </c:numRef>
          </c:val>
          <c:extLst xmlns:c16r2="http://schemas.microsoft.com/office/drawing/2015/06/chart">
            <c:ext xmlns:c16="http://schemas.microsoft.com/office/drawing/2014/chart" uri="{C3380CC4-5D6E-409C-BE32-E72D297353CC}">
              <c16:uniqueId val="{00000001-E128-4C17-99D5-7C4ACE5F25F7}"/>
            </c:ext>
          </c:extLst>
        </c:ser>
        <c:ser>
          <c:idx val="2"/>
          <c:order val="2"/>
          <c:tx>
            <c:strRef>
              <c:f>Sheet1!$D$1</c:f>
              <c:strCache>
                <c:ptCount val="1"/>
                <c:pt idx="0">
                  <c:v>Column2</c:v>
                </c:pt>
              </c:strCache>
            </c:strRef>
          </c:tx>
          <c:cat>
            <c:strRef>
              <c:f>Sheet1!$A$2:$A$6</c:f>
              <c:strCache>
                <c:ptCount val="5"/>
                <c:pt idx="0">
                  <c:v>Requirement Analysis</c:v>
                </c:pt>
                <c:pt idx="1">
                  <c:v>Image classification</c:v>
                </c:pt>
                <c:pt idx="2">
                  <c:v>Representing using GUI</c:v>
                </c:pt>
                <c:pt idx="3">
                  <c:v>Documentation</c:v>
                </c:pt>
                <c:pt idx="4">
                  <c:v>Completion of the project</c:v>
                </c:pt>
              </c:strCache>
            </c:strRef>
          </c:cat>
          <c:val>
            <c:numRef>
              <c:f>Sheet1!$D$2:$D$6</c:f>
              <c:numCache>
                <c:formatCode>General</c:formatCode>
                <c:ptCount val="5"/>
              </c:numCache>
            </c:numRef>
          </c:val>
          <c:extLst xmlns:c16r2="http://schemas.microsoft.com/office/drawing/2015/06/chart">
            <c:ext xmlns:c16="http://schemas.microsoft.com/office/drawing/2014/chart" uri="{C3380CC4-5D6E-409C-BE32-E72D297353CC}">
              <c16:uniqueId val="{00000002-E128-4C17-99D5-7C4ACE5F25F7}"/>
            </c:ext>
          </c:extLst>
        </c:ser>
        <c:dLbls/>
        <c:axId val="96962816"/>
        <c:axId val="96985088"/>
      </c:barChart>
      <c:catAx>
        <c:axId val="96962816"/>
        <c:scaling>
          <c:orientation val="minMax"/>
        </c:scaling>
        <c:axPos val="b"/>
        <c:numFmt formatCode="General" sourceLinked="0"/>
        <c:tickLblPos val="nextTo"/>
        <c:txPr>
          <a:bodyPr/>
          <a:lstStyle/>
          <a:p>
            <a:pPr>
              <a:defRPr lang="en-IN"/>
            </a:pPr>
            <a:endParaRPr lang="en-US"/>
          </a:p>
        </c:txPr>
        <c:crossAx val="96985088"/>
        <c:crosses val="autoZero"/>
        <c:auto val="1"/>
        <c:lblAlgn val="ctr"/>
        <c:lblOffset val="100"/>
      </c:catAx>
      <c:valAx>
        <c:axId val="96985088"/>
        <c:scaling>
          <c:orientation val="minMax"/>
        </c:scaling>
        <c:axPos val="l"/>
        <c:majorGridlines/>
        <c:numFmt formatCode="d\-mmm" sourceLinked="1"/>
        <c:tickLblPos val="nextTo"/>
        <c:txPr>
          <a:bodyPr/>
          <a:lstStyle/>
          <a:p>
            <a:pPr>
              <a:defRPr lang="en-IN"/>
            </a:pPr>
            <a:endParaRPr lang="en-US"/>
          </a:p>
        </c:txPr>
        <c:crossAx val="96962816"/>
        <c:crosses val="autoZero"/>
        <c:crossBetween val="between"/>
      </c:valAx>
    </c:plotArea>
    <c:plotVisOnly val="1"/>
    <c:dispBlanksAs val="gap"/>
  </c:chart>
  <c:txPr>
    <a:bodyPr/>
    <a:lstStyle/>
    <a:p>
      <a:pPr>
        <a:defRPr sz="1800"/>
      </a:pPr>
      <a:endParaRPr lang="en-US"/>
    </a:p>
  </c:txPr>
  <c:externalData r:id="rId1"/>
</c:chartSpace>
</file>

<file path=ppt/media/image1.png>
</file>

<file path=ppt/media/image10.jpeg>
</file>

<file path=ppt/media/image11.png>
</file>

<file path=ppt/media/image12.png>
</file>

<file path=ppt/media/image13.png>
</file>

<file path=ppt/media/image14.png>
</file>

<file path=ppt/media/image15.jpe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5DC61A3-1DA7-45AE-AE4E-BAF3BB6C42E1}" type="datetimeFigureOut">
              <a:rPr lang="en-US" smtClean="0"/>
              <a:pPr/>
              <a:t>3/9/2022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E0F6FD-946B-401A-BB8B-4C73F30387D0}"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DC61A3-1DA7-45AE-AE4E-BAF3BB6C42E1}" type="datetimeFigureOut">
              <a:rPr lang="en-US" smtClean="0"/>
              <a:pPr/>
              <a:t>3/9/2022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E0F6FD-946B-401A-BB8B-4C73F30387D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DC61A3-1DA7-45AE-AE4E-BAF3BB6C42E1}" type="datetimeFigureOut">
              <a:rPr lang="en-US" smtClean="0"/>
              <a:pPr/>
              <a:t>3/9/2022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E0F6FD-946B-401A-BB8B-4C73F30387D0}"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DC61A3-1DA7-45AE-AE4E-BAF3BB6C42E1}" type="datetimeFigureOut">
              <a:rPr lang="en-US" smtClean="0"/>
              <a:pPr/>
              <a:t>3/9/2022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E0F6FD-946B-401A-BB8B-4C73F30387D0}"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5DC61A3-1DA7-45AE-AE4E-BAF3BB6C42E1}" type="datetimeFigureOut">
              <a:rPr lang="en-US" smtClean="0"/>
              <a:pPr/>
              <a:t>3/9/2022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E0F6FD-946B-401A-BB8B-4C73F30387D0}"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5DC61A3-1DA7-45AE-AE4E-BAF3BB6C42E1}" type="datetimeFigureOut">
              <a:rPr lang="en-US" smtClean="0"/>
              <a:pPr/>
              <a:t>3/9/2022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E0F6FD-946B-401A-BB8B-4C73F30387D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5DC61A3-1DA7-45AE-AE4E-BAF3BB6C42E1}" type="datetimeFigureOut">
              <a:rPr lang="en-US" smtClean="0"/>
              <a:pPr/>
              <a:t>3/9/2022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E0F6FD-946B-401A-BB8B-4C73F30387D0}"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5DC61A3-1DA7-45AE-AE4E-BAF3BB6C42E1}" type="datetimeFigureOut">
              <a:rPr lang="en-US" smtClean="0"/>
              <a:pPr/>
              <a:t>3/9/2022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E0F6FD-946B-401A-BB8B-4C73F30387D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DC61A3-1DA7-45AE-AE4E-BAF3BB6C42E1}" type="datetimeFigureOut">
              <a:rPr lang="en-US" smtClean="0"/>
              <a:pPr/>
              <a:t>3/9/2022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0E0F6FD-946B-401A-BB8B-4C73F30387D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5DC61A3-1DA7-45AE-AE4E-BAF3BB6C42E1}" type="datetimeFigureOut">
              <a:rPr lang="en-US" smtClean="0"/>
              <a:pPr/>
              <a:t>3/9/2022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E0F6FD-946B-401A-BB8B-4C73F30387D0}"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5DC61A3-1DA7-45AE-AE4E-BAF3BB6C42E1}" type="datetimeFigureOut">
              <a:rPr lang="en-US" smtClean="0"/>
              <a:pPr/>
              <a:t>3/9/2022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E0F6FD-946B-401A-BB8B-4C73F30387D0}"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DC61A3-1DA7-45AE-AE4E-BAF3BB6C42E1}" type="datetimeFigureOut">
              <a:rPr lang="en-US" smtClean="0"/>
              <a:pPr/>
              <a:t>3/9/2022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E0F6FD-946B-401A-BB8B-4C73F30387D0}"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pPr>
              <a:buNone/>
            </a:pPr>
            <a:r>
              <a:rPr lang="en-US" sz="1800" dirty="0" smtClean="0"/>
              <a:t>                                               </a:t>
            </a:r>
          </a:p>
          <a:p>
            <a:pPr>
              <a:buNone/>
            </a:pPr>
            <a:r>
              <a:rPr lang="en-US" sz="1800" dirty="0" smtClean="0"/>
              <a:t>                                                                 </a:t>
            </a:r>
            <a:r>
              <a:rPr lang="en-US" sz="1800" b="1" u="sng" dirty="0" smtClean="0">
                <a:latin typeface="Bahnschrift" pitchFamily="34" charset="0"/>
              </a:rPr>
              <a:t>MINOR PROJECT  </a:t>
            </a:r>
          </a:p>
          <a:p>
            <a:pPr>
              <a:buNone/>
            </a:pPr>
            <a:r>
              <a:rPr lang="en-US" sz="1800" dirty="0" smtClean="0"/>
              <a:t>                                                                </a:t>
            </a:r>
          </a:p>
          <a:p>
            <a:pPr algn="ctr">
              <a:buNone/>
            </a:pPr>
            <a:r>
              <a:rPr lang="en-US" sz="1800" dirty="0" smtClean="0">
                <a:latin typeface="Bahnschrift" pitchFamily="34" charset="0"/>
              </a:rPr>
              <a:t>         </a:t>
            </a:r>
            <a:r>
              <a:rPr lang="en-US" sz="1800" b="1" dirty="0" smtClean="0">
                <a:latin typeface="Bahnschrift" pitchFamily="34" charset="0"/>
              </a:rPr>
              <a:t>OBJECT DETECTION USING MACHINE LANGUAGE</a:t>
            </a:r>
          </a:p>
          <a:p>
            <a:pPr algn="ctr">
              <a:buNone/>
            </a:pPr>
            <a:r>
              <a:rPr lang="en-US" sz="1800" dirty="0" smtClean="0"/>
              <a:t> Session 2018-19</a:t>
            </a:r>
          </a:p>
          <a:p>
            <a:pPr>
              <a:buNone/>
            </a:pPr>
            <a:endParaRPr lang="en-US" sz="1800" dirty="0" smtClean="0"/>
          </a:p>
          <a:p>
            <a:pPr>
              <a:buNone/>
            </a:pPr>
            <a:endParaRPr lang="en-US" sz="1800" dirty="0"/>
          </a:p>
          <a:p>
            <a:pPr>
              <a:buNone/>
            </a:pPr>
            <a:endParaRPr lang="en-US" sz="1800" dirty="0" smtClean="0"/>
          </a:p>
          <a:p>
            <a:pPr>
              <a:buNone/>
            </a:pPr>
            <a:endParaRPr lang="en-US" sz="1800" dirty="0"/>
          </a:p>
          <a:p>
            <a:pPr>
              <a:buNone/>
            </a:pPr>
            <a:endParaRPr lang="en-US" sz="1800" dirty="0" smtClean="0"/>
          </a:p>
          <a:p>
            <a:pPr algn="ctr">
              <a:buNone/>
            </a:pPr>
            <a:r>
              <a:rPr lang="en-US" sz="1800" dirty="0"/>
              <a:t> </a:t>
            </a:r>
            <a:r>
              <a:rPr lang="en-US" sz="1800" dirty="0" smtClean="0"/>
              <a:t>           </a:t>
            </a:r>
            <a:endParaRPr lang="en-US" sz="1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304800"/>
            <a:ext cx="8229600" cy="5943600"/>
          </a:xfrm>
        </p:spPr>
        <p:txBody>
          <a:bodyPr>
            <a:normAutofit/>
          </a:bodyPr>
          <a:lstStyle/>
          <a:p>
            <a:pPr algn="just">
              <a:buNone/>
            </a:pPr>
            <a:r>
              <a:rPr lang="en-US" sz="2400" b="1" dirty="0" smtClean="0"/>
              <a:t>METHODOLOGY </a:t>
            </a:r>
          </a:p>
          <a:p>
            <a:pPr algn="just">
              <a:buNone/>
            </a:pPr>
            <a:r>
              <a:rPr lang="en-US" sz="2200" dirty="0" smtClean="0"/>
              <a:t>Methodology:     </a:t>
            </a:r>
          </a:p>
          <a:p>
            <a:pPr algn="just">
              <a:buNone/>
            </a:pPr>
            <a:r>
              <a:rPr lang="en-US" sz="1800" dirty="0" smtClean="0"/>
              <a:t>      As we know that videos are made up of subsequent images (frames) which are move fast enough. So that, human eyes realize them continuous. Now, for any processing on video we need to the frame. The video analysis is done by following</a:t>
            </a:r>
            <a:endParaRPr lang="en-US" sz="1800" dirty="0"/>
          </a:p>
        </p:txBody>
      </p:sp>
      <p:sp>
        <p:nvSpPr>
          <p:cNvPr id="4" name="Rectangle 3"/>
          <p:cNvSpPr/>
          <p:nvPr/>
        </p:nvSpPr>
        <p:spPr>
          <a:xfrm>
            <a:off x="3581400" y="2514600"/>
            <a:ext cx="1524000" cy="457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Image frame</a:t>
            </a:r>
            <a:endParaRPr lang="en-IN" sz="1200" dirty="0">
              <a:solidFill>
                <a:schemeClr val="tx1"/>
              </a:solidFill>
            </a:endParaRPr>
          </a:p>
        </p:txBody>
      </p:sp>
      <p:sp>
        <p:nvSpPr>
          <p:cNvPr id="6" name="Rectangle 5"/>
          <p:cNvSpPr/>
          <p:nvPr/>
        </p:nvSpPr>
        <p:spPr>
          <a:xfrm>
            <a:off x="3567023" y="3429000"/>
            <a:ext cx="1524000" cy="457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Object </a:t>
            </a:r>
            <a:r>
              <a:rPr lang="en-US" sz="1200" dirty="0">
                <a:solidFill>
                  <a:schemeClr val="tx1"/>
                </a:solidFill>
              </a:rPr>
              <a:t>Classification</a:t>
            </a:r>
            <a:endParaRPr lang="en-IN" sz="1200" dirty="0">
              <a:solidFill>
                <a:schemeClr val="tx1"/>
              </a:solidFill>
            </a:endParaRPr>
          </a:p>
        </p:txBody>
      </p:sp>
      <p:sp>
        <p:nvSpPr>
          <p:cNvPr id="7" name="Rectangle 6"/>
          <p:cNvSpPr/>
          <p:nvPr/>
        </p:nvSpPr>
        <p:spPr>
          <a:xfrm>
            <a:off x="3581400" y="4419600"/>
            <a:ext cx="1524000" cy="457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Object  Localization</a:t>
            </a:r>
            <a:endParaRPr lang="en-IN" sz="1200" dirty="0">
              <a:solidFill>
                <a:schemeClr val="tx1"/>
              </a:solidFill>
            </a:endParaRPr>
          </a:p>
        </p:txBody>
      </p:sp>
      <p:sp>
        <p:nvSpPr>
          <p:cNvPr id="8" name="Rectangle 7"/>
          <p:cNvSpPr/>
          <p:nvPr/>
        </p:nvSpPr>
        <p:spPr>
          <a:xfrm>
            <a:off x="3581400" y="5334000"/>
            <a:ext cx="1524000" cy="457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Detect Object</a:t>
            </a:r>
            <a:endParaRPr lang="en-IN" sz="1200" dirty="0">
              <a:solidFill>
                <a:schemeClr val="tx1"/>
              </a:solidFill>
            </a:endParaRPr>
          </a:p>
        </p:txBody>
      </p:sp>
      <p:cxnSp>
        <p:nvCxnSpPr>
          <p:cNvPr id="26" name="Straight Arrow Connector 25"/>
          <p:cNvCxnSpPr>
            <a:stCxn id="4" idx="2"/>
            <a:endCxn id="6" idx="0"/>
          </p:cNvCxnSpPr>
          <p:nvPr/>
        </p:nvCxnSpPr>
        <p:spPr>
          <a:xfrm flipH="1">
            <a:off x="4329023" y="2971800"/>
            <a:ext cx="14377" cy="457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6" idx="2"/>
            <a:endCxn id="7" idx="0"/>
          </p:cNvCxnSpPr>
          <p:nvPr/>
        </p:nvCxnSpPr>
        <p:spPr>
          <a:xfrm>
            <a:off x="4329023" y="3886200"/>
            <a:ext cx="14377"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7" idx="2"/>
            <a:endCxn id="8" idx="0"/>
          </p:cNvCxnSpPr>
          <p:nvPr/>
        </p:nvCxnSpPr>
        <p:spPr>
          <a:xfrm>
            <a:off x="4343400" y="4876800"/>
            <a:ext cx="0" cy="457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6629400"/>
          </a:xfrm>
        </p:spPr>
        <p:txBody>
          <a:bodyPr>
            <a:normAutofit/>
          </a:bodyPr>
          <a:lstStyle/>
          <a:p>
            <a:pPr>
              <a:buNone/>
            </a:pPr>
            <a:r>
              <a:rPr lang="en-US" sz="2200" dirty="0" smtClean="0"/>
              <a:t>Challenges</a:t>
            </a:r>
          </a:p>
          <a:p>
            <a:pPr algn="just">
              <a:buNone/>
            </a:pPr>
            <a:r>
              <a:rPr lang="en-US" sz="2000" dirty="0" smtClean="0"/>
              <a:t>      The major challenge in this problem is that of the variable dimension of the output which is caused due to the variable number of objects that can be present in any given input image. Any general machine learning task requires a fixed dimension of input and output for the model to be trained. Another important obstacle for widespread adoption of object detection systems is the requirement of real-time (&gt;30fps) while being accurate in detection. The more complex the model is, the more time it requires for inference; and the less complex the model is, the less is the accuracy. This trade-o between accuracy and performance needs to be chosen as per the application</a:t>
            </a:r>
            <a:endParaRPr lang="en-US" sz="2000"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C:\Users\user\Desktop\Capture2.PNG"/>
          <p:cNvPicPr>
            <a:picLocks noGrp="1" noChangeAspect="1" noChangeArrowheads="1"/>
          </p:cNvPicPr>
          <p:nvPr>
            <p:ph idx="1"/>
          </p:nvPr>
        </p:nvPicPr>
        <p:blipFill>
          <a:blip r:embed="rId2"/>
          <a:srcRect/>
          <a:stretch>
            <a:fillRect/>
          </a:stretch>
        </p:blipFill>
        <p:spPr bwMode="auto">
          <a:xfrm>
            <a:off x="762000" y="228600"/>
            <a:ext cx="7162800" cy="3429000"/>
          </a:xfrm>
          <a:prstGeom prst="rect">
            <a:avLst/>
          </a:prstGeom>
          <a:noFill/>
        </p:spPr>
      </p:pic>
      <p:pic>
        <p:nvPicPr>
          <p:cNvPr id="6" name="Picture 5" descr="C:\Users\user\Desktop\Capture3.PNG"/>
          <p:cNvPicPr>
            <a:picLocks noChangeAspect="1" noChangeArrowheads="1"/>
          </p:cNvPicPr>
          <p:nvPr/>
        </p:nvPicPr>
        <p:blipFill>
          <a:blip r:embed="rId3"/>
          <a:srcRect/>
          <a:stretch>
            <a:fillRect/>
          </a:stretch>
        </p:blipFill>
        <p:spPr bwMode="auto">
          <a:xfrm>
            <a:off x="685800" y="3581400"/>
            <a:ext cx="7543800" cy="3067050"/>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6324600"/>
          </a:xfrm>
        </p:spPr>
        <p:txBody>
          <a:bodyPr/>
          <a:lstStyle/>
          <a:p>
            <a:pPr>
              <a:buNone/>
            </a:pPr>
            <a:r>
              <a:rPr lang="en-US" u="sng" dirty="0" smtClean="0"/>
              <a:t>Methodology approach</a:t>
            </a:r>
          </a:p>
          <a:p>
            <a:pPr>
              <a:buNone/>
            </a:pPr>
            <a:r>
              <a:rPr lang="en-US" sz="2400" dirty="0" smtClean="0"/>
              <a:t>Single shot detection(</a:t>
            </a:r>
            <a:r>
              <a:rPr lang="en-US" dirty="0" smtClean="0"/>
              <a:t>SSD )</a:t>
            </a:r>
            <a:r>
              <a:rPr lang="en-US" sz="2000" dirty="0" smtClean="0"/>
              <a:t>Object detection composes of 2 parts:</a:t>
            </a:r>
          </a:p>
          <a:p>
            <a:r>
              <a:rPr lang="en-US" sz="2000" dirty="0" smtClean="0"/>
              <a:t>Extract feature maps, and</a:t>
            </a:r>
          </a:p>
          <a:p>
            <a:r>
              <a:rPr lang="en-US" sz="2000" dirty="0" smtClean="0"/>
              <a:t>Apply convolution filters to detect objects</a:t>
            </a:r>
            <a:endParaRPr lang="en-US" dirty="0" smtClean="0"/>
          </a:p>
          <a:p>
            <a:pPr>
              <a:buNone/>
            </a:pPr>
            <a:endParaRPr lang="en-US" dirty="0" smtClean="0"/>
          </a:p>
        </p:txBody>
      </p:sp>
      <p:pic>
        <p:nvPicPr>
          <p:cNvPr id="4" name="Picture 6" descr="C:\Users\user\Desktop\Capture5.PNG"/>
          <p:cNvPicPr>
            <a:picLocks noChangeAspect="1" noChangeArrowheads="1"/>
          </p:cNvPicPr>
          <p:nvPr/>
        </p:nvPicPr>
        <p:blipFill>
          <a:blip r:embed="rId2"/>
          <a:srcRect/>
          <a:stretch>
            <a:fillRect/>
          </a:stretch>
        </p:blipFill>
        <p:spPr bwMode="auto">
          <a:xfrm>
            <a:off x="381000" y="2133600"/>
            <a:ext cx="7848600" cy="3374164"/>
          </a:xfrm>
          <a:prstGeom prst="rect">
            <a:avLst/>
          </a:prstGeom>
          <a:noFill/>
        </p:spPr>
      </p:pic>
      <p:sp>
        <p:nvSpPr>
          <p:cNvPr id="5" name="Rectangle 4"/>
          <p:cNvSpPr/>
          <p:nvPr/>
        </p:nvSpPr>
        <p:spPr>
          <a:xfrm>
            <a:off x="914400" y="5791200"/>
            <a:ext cx="7315200" cy="646331"/>
          </a:xfrm>
          <a:prstGeom prst="rect">
            <a:avLst/>
          </a:prstGeom>
        </p:spPr>
        <p:txBody>
          <a:bodyPr wrap="square">
            <a:spAutoFit/>
          </a:bodyPr>
          <a:lstStyle/>
          <a:p>
            <a:r>
              <a:rPr lang="en-US" dirty="0" smtClean="0"/>
              <a:t>SSD uses </a:t>
            </a:r>
            <a:r>
              <a:rPr lang="en-US" b="1" dirty="0" smtClean="0"/>
              <a:t>VGG16</a:t>
            </a:r>
            <a:r>
              <a:rPr lang="en-US" dirty="0" smtClean="0"/>
              <a:t> to extract feature maps. Then it detects objects using the </a:t>
            </a:r>
            <a:r>
              <a:rPr lang="en-US" b="1" dirty="0" smtClean="0"/>
              <a:t>Conv4_3</a:t>
            </a:r>
            <a:r>
              <a:rPr lang="en-US" dirty="0" smtClean="0"/>
              <a:t> layer. </a:t>
            </a:r>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28600" y="152400"/>
            <a:ext cx="8305800" cy="646331"/>
          </a:xfrm>
          <a:prstGeom prst="rect">
            <a:avLst/>
          </a:prstGeom>
        </p:spPr>
        <p:txBody>
          <a:bodyPr wrap="square">
            <a:spAutoFit/>
          </a:bodyPr>
          <a:lstStyle/>
          <a:p>
            <a:r>
              <a:rPr lang="en-US" dirty="0" smtClean="0"/>
              <a:t>For illustration, we draw the Conv4_3 to be 8 × 8 spatially (it should be 38 × 38). For each cell (also called location), it makes 4 object predictions.</a:t>
            </a:r>
            <a:endParaRPr lang="en-US" dirty="0"/>
          </a:p>
        </p:txBody>
      </p:sp>
      <p:pic>
        <p:nvPicPr>
          <p:cNvPr id="8" name="Picture 7" descr="C:\Users\user\Desktop\Capture6.PNG"/>
          <p:cNvPicPr>
            <a:picLocks noChangeAspect="1" noChangeArrowheads="1"/>
          </p:cNvPicPr>
          <p:nvPr/>
        </p:nvPicPr>
        <p:blipFill>
          <a:blip r:embed="rId2"/>
          <a:srcRect/>
          <a:stretch>
            <a:fillRect/>
          </a:stretch>
        </p:blipFill>
        <p:spPr bwMode="auto">
          <a:xfrm>
            <a:off x="533400" y="838200"/>
            <a:ext cx="8305799" cy="4652961"/>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0" y="0"/>
            <a:ext cx="8915400" cy="5257800"/>
          </a:xfrm>
          <a:prstGeom prst="rect">
            <a:avLst/>
          </a:prstGeom>
          <a:noFill/>
          <a:ln w="9525">
            <a:noFill/>
            <a:miter lim="800000"/>
            <a:headEnd/>
            <a:tailEnd/>
          </a:ln>
          <a:effectLst/>
        </p:spPr>
      </p:pic>
      <p:sp>
        <p:nvSpPr>
          <p:cNvPr id="5" name="Rectangle 4"/>
          <p:cNvSpPr/>
          <p:nvPr/>
        </p:nvSpPr>
        <p:spPr>
          <a:xfrm>
            <a:off x="914400" y="5562600"/>
            <a:ext cx="7239000" cy="369332"/>
          </a:xfrm>
          <a:prstGeom prst="rect">
            <a:avLst/>
          </a:prstGeom>
        </p:spPr>
        <p:txBody>
          <a:bodyPr wrap="square">
            <a:spAutoFit/>
          </a:bodyPr>
          <a:lstStyle/>
          <a:p>
            <a:r>
              <a:rPr lang="en-US" dirty="0" smtClean="0"/>
              <a:t>    Each prediction includes a boundary box and 21 scores for    21 classes</a:t>
            </a:r>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9600"/>
            <a:ext cx="8229600" cy="5516563"/>
          </a:xfrm>
        </p:spPr>
        <p:txBody>
          <a:bodyPr>
            <a:normAutofit/>
          </a:bodyPr>
          <a:lstStyle/>
          <a:p>
            <a:pPr>
              <a:buNone/>
            </a:pPr>
            <a:r>
              <a:rPr lang="en-US" sz="2400" dirty="0" smtClean="0"/>
              <a:t>      Multi-scale feature maps &amp; default boundary boxes</a:t>
            </a:r>
            <a:endParaRPr lang="en-US" sz="2400" dirty="0"/>
          </a:p>
        </p:txBody>
      </p:sp>
      <p:pic>
        <p:nvPicPr>
          <p:cNvPr id="3074" name="Picture 2" descr="C:\Users\user\Desktop\Capture8.PNG"/>
          <p:cNvPicPr>
            <a:picLocks noChangeAspect="1" noChangeArrowheads="1"/>
          </p:cNvPicPr>
          <p:nvPr/>
        </p:nvPicPr>
        <p:blipFill>
          <a:blip r:embed="rId2"/>
          <a:srcRect/>
          <a:stretch>
            <a:fillRect/>
          </a:stretch>
        </p:blipFill>
        <p:spPr bwMode="auto">
          <a:xfrm>
            <a:off x="457200" y="1295400"/>
            <a:ext cx="8101274" cy="4038600"/>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lstStyle/>
          <a:p>
            <a:pPr>
              <a:buNone/>
            </a:pPr>
            <a:r>
              <a:rPr lang="en-US" sz="2000" dirty="0" smtClean="0"/>
              <a:t>     </a:t>
            </a:r>
            <a:r>
              <a:rPr lang="en-US" sz="2000" b="1" dirty="0" smtClean="0"/>
              <a:t>Evaluation metric</a:t>
            </a:r>
          </a:p>
          <a:p>
            <a:pPr algn="just">
              <a:buNone/>
            </a:pPr>
            <a:r>
              <a:rPr lang="en-US" sz="2000" dirty="0" smtClean="0"/>
              <a:t>      The most common evaluation metric that is used in object recognition tasks is ‘</a:t>
            </a:r>
            <a:r>
              <a:rPr lang="en-US" sz="2000" dirty="0" err="1" smtClean="0"/>
              <a:t>mAP</a:t>
            </a:r>
            <a:r>
              <a:rPr lang="en-US" sz="2000" dirty="0" smtClean="0"/>
              <a:t>’, which stands for ‘mean average precision’.</a:t>
            </a:r>
          </a:p>
          <a:p>
            <a:pPr algn="just">
              <a:buNone/>
            </a:pPr>
            <a:r>
              <a:rPr lang="en-US" sz="2000" dirty="0" smtClean="0"/>
              <a:t>      Each bounding box will have a score associated</a:t>
            </a:r>
          </a:p>
          <a:p>
            <a:pPr algn="just">
              <a:buNone/>
            </a:pPr>
            <a:r>
              <a:rPr lang="en-US" sz="2000" dirty="0" smtClean="0"/>
              <a:t>      Note that a detection is a true positive if it has an </a:t>
            </a:r>
            <a:r>
              <a:rPr lang="en-US" sz="2000" b="1" dirty="0" smtClean="0"/>
              <a:t>‘intersection over union’</a:t>
            </a:r>
            <a:r>
              <a:rPr lang="en-US" sz="2000" dirty="0" smtClean="0"/>
              <a:t> (</a:t>
            </a:r>
            <a:r>
              <a:rPr lang="en-US" sz="2000" dirty="0" err="1" smtClean="0"/>
              <a:t>IoU</a:t>
            </a:r>
            <a:r>
              <a:rPr lang="en-US" sz="2000" dirty="0" smtClean="0"/>
              <a:t> or overlap) with the ground-truth box greater than some threshold (usually 0.5). Instead of using </a:t>
            </a:r>
            <a:r>
              <a:rPr lang="en-US" sz="2000" dirty="0" err="1" smtClean="0"/>
              <a:t>mAP</a:t>
            </a:r>
            <a:r>
              <a:rPr lang="en-US" sz="2000" dirty="0" smtClean="0"/>
              <a:t> we typically use mAP@0.5 or mAP@0.25 to refer to the </a:t>
            </a:r>
            <a:r>
              <a:rPr lang="en-US" sz="2000" dirty="0" err="1" smtClean="0"/>
              <a:t>IoU</a:t>
            </a:r>
            <a:r>
              <a:rPr lang="en-US" sz="2000" dirty="0" smtClean="0"/>
              <a:t> that was used.</a:t>
            </a:r>
            <a:endParaRPr lang="en-US" sz="2000" dirty="0"/>
          </a:p>
        </p:txBody>
      </p:sp>
      <p:pic>
        <p:nvPicPr>
          <p:cNvPr id="4098" name="Picture 2" descr="C:\Users\user\Desktop\Capture9.PNG"/>
          <p:cNvPicPr>
            <a:picLocks noChangeAspect="1" noChangeArrowheads="1"/>
          </p:cNvPicPr>
          <p:nvPr/>
        </p:nvPicPr>
        <p:blipFill>
          <a:blip r:embed="rId2"/>
          <a:srcRect/>
          <a:stretch>
            <a:fillRect/>
          </a:stretch>
        </p:blipFill>
        <p:spPr bwMode="auto">
          <a:xfrm>
            <a:off x="381000" y="3124200"/>
            <a:ext cx="8534400" cy="3556124"/>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534400" cy="6629400"/>
          </a:xfrm>
        </p:spPr>
        <p:txBody>
          <a:bodyPr/>
          <a:lstStyle/>
          <a:p>
            <a:pPr>
              <a:buNone/>
            </a:pPr>
            <a:r>
              <a:rPr lang="en-US" dirty="0" smtClean="0"/>
              <a:t>     Ground truth &amp; prediction</a:t>
            </a:r>
            <a:endParaRPr lang="en-US" dirty="0"/>
          </a:p>
        </p:txBody>
      </p:sp>
      <p:pic>
        <p:nvPicPr>
          <p:cNvPr id="5122" name="Picture 2" descr="C:\Users\user\Desktop\Capture9.PNG"/>
          <p:cNvPicPr>
            <a:picLocks noChangeAspect="1" noChangeArrowheads="1"/>
          </p:cNvPicPr>
          <p:nvPr/>
        </p:nvPicPr>
        <p:blipFill>
          <a:blip r:embed="rId2"/>
          <a:srcRect/>
          <a:stretch>
            <a:fillRect/>
          </a:stretch>
        </p:blipFill>
        <p:spPr bwMode="auto">
          <a:xfrm>
            <a:off x="609600" y="1219200"/>
            <a:ext cx="8153400" cy="2978150"/>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u="sng" dirty="0" smtClean="0"/>
              <a:t>Data flow diagram</a:t>
            </a:r>
            <a:endParaRPr lang="en-IN" u="sng" dirty="0"/>
          </a:p>
        </p:txBody>
      </p:sp>
      <p:sp>
        <p:nvSpPr>
          <p:cNvPr id="3" name="Content Placeholder 2"/>
          <p:cNvSpPr>
            <a:spLocks noGrp="1"/>
          </p:cNvSpPr>
          <p:nvPr>
            <p:ph idx="1"/>
          </p:nvPr>
        </p:nvSpPr>
        <p:spPr>
          <a:xfrm>
            <a:off x="0" y="1623218"/>
            <a:ext cx="9153144" cy="4525963"/>
          </a:xfrm>
        </p:spPr>
        <p:txBody>
          <a:bodyPr/>
          <a:lstStyle/>
          <a:p>
            <a:pPr>
              <a:buNone/>
            </a:pPr>
            <a:r>
              <a:rPr lang="en-US" u="sng" dirty="0" smtClean="0"/>
              <a:t>Level 0</a:t>
            </a:r>
            <a:endParaRPr lang="en-IN" u="sng" dirty="0"/>
          </a:p>
        </p:txBody>
      </p:sp>
      <p:sp>
        <p:nvSpPr>
          <p:cNvPr id="4" name="Rectangle 3"/>
          <p:cNvSpPr/>
          <p:nvPr/>
        </p:nvSpPr>
        <p:spPr>
          <a:xfrm>
            <a:off x="152400" y="2895600"/>
            <a:ext cx="1676400" cy="9906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user</a:t>
            </a:r>
            <a:endParaRPr lang="en-IN" dirty="0">
              <a:solidFill>
                <a:schemeClr val="tx1"/>
              </a:solidFill>
            </a:endParaRPr>
          </a:p>
        </p:txBody>
      </p:sp>
      <p:sp>
        <p:nvSpPr>
          <p:cNvPr id="5" name="Rectangle 4"/>
          <p:cNvSpPr/>
          <p:nvPr/>
        </p:nvSpPr>
        <p:spPr>
          <a:xfrm>
            <a:off x="7162800" y="2819400"/>
            <a:ext cx="1752600" cy="1143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user</a:t>
            </a:r>
            <a:endParaRPr lang="en-IN" dirty="0">
              <a:solidFill>
                <a:schemeClr val="tx1"/>
              </a:solidFill>
            </a:endParaRPr>
          </a:p>
        </p:txBody>
      </p:sp>
      <p:sp>
        <p:nvSpPr>
          <p:cNvPr id="6" name="Oval 5"/>
          <p:cNvSpPr/>
          <p:nvPr/>
        </p:nvSpPr>
        <p:spPr>
          <a:xfrm>
            <a:off x="3810000" y="2819400"/>
            <a:ext cx="1447800" cy="1524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Detection  process</a:t>
            </a:r>
            <a:endParaRPr lang="en-IN" dirty="0">
              <a:solidFill>
                <a:schemeClr val="tx1"/>
              </a:solidFill>
            </a:endParaRPr>
          </a:p>
        </p:txBody>
      </p:sp>
      <p:cxnSp>
        <p:nvCxnSpPr>
          <p:cNvPr id="8" name="Straight Arrow Connector 7"/>
          <p:cNvCxnSpPr>
            <a:endCxn id="6" idx="2"/>
          </p:cNvCxnSpPr>
          <p:nvPr/>
        </p:nvCxnSpPr>
        <p:spPr>
          <a:xfrm>
            <a:off x="1828800" y="3581400"/>
            <a:ext cx="19812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6" idx="6"/>
          </p:cNvCxnSpPr>
          <p:nvPr/>
        </p:nvCxnSpPr>
        <p:spPr>
          <a:xfrm>
            <a:off x="5257800" y="3581400"/>
            <a:ext cx="190500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5486400" y="3200400"/>
            <a:ext cx="1295400" cy="369332"/>
          </a:xfrm>
          <a:prstGeom prst="rect">
            <a:avLst/>
          </a:prstGeom>
        </p:spPr>
        <p:txBody>
          <a:bodyPr wrap="square">
            <a:spAutoFit/>
          </a:bodyPr>
          <a:lstStyle/>
          <a:p>
            <a:pPr algn="ctr"/>
            <a:r>
              <a:rPr lang="en-US" dirty="0" smtClean="0"/>
              <a:t>Localization</a:t>
            </a:r>
            <a:endParaRPr lang="en-IN" dirty="0"/>
          </a:p>
        </p:txBody>
      </p:sp>
      <p:sp>
        <p:nvSpPr>
          <p:cNvPr id="15" name="Rectangle 14"/>
          <p:cNvSpPr/>
          <p:nvPr/>
        </p:nvSpPr>
        <p:spPr>
          <a:xfrm>
            <a:off x="2187711" y="3212068"/>
            <a:ext cx="700833" cy="369332"/>
          </a:xfrm>
          <a:prstGeom prst="rect">
            <a:avLst/>
          </a:prstGeom>
        </p:spPr>
        <p:txBody>
          <a:bodyPr wrap="none">
            <a:spAutoFit/>
          </a:bodyPr>
          <a:lstStyle/>
          <a:p>
            <a:pPr algn="ctr"/>
            <a:r>
              <a:rPr lang="en-US" dirty="0" smtClean="0"/>
              <a:t>video</a:t>
            </a:r>
            <a:endParaRPr lang="en-IN" dirty="0"/>
          </a:p>
        </p:txBody>
      </p:sp>
      <p:cxnSp>
        <p:nvCxnSpPr>
          <p:cNvPr id="18" name="Straight Connector 17"/>
          <p:cNvCxnSpPr>
            <a:stCxn id="6" idx="3"/>
            <a:endCxn id="6" idx="5"/>
          </p:cNvCxnSpPr>
          <p:nvPr/>
        </p:nvCxnSpPr>
        <p:spPr>
          <a:xfrm>
            <a:off x="4022025" y="4120215"/>
            <a:ext cx="1023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4295694" y="4050268"/>
            <a:ext cx="444352" cy="338554"/>
          </a:xfrm>
          <a:prstGeom prst="rect">
            <a:avLst/>
          </a:prstGeom>
          <a:noFill/>
        </p:spPr>
        <p:txBody>
          <a:bodyPr wrap="none" rtlCol="0">
            <a:spAutoFit/>
          </a:bodyPr>
          <a:lstStyle/>
          <a:p>
            <a:r>
              <a:rPr lang="en-IN" sz="1600" dirty="0" smtClean="0"/>
              <a:t>0.0</a:t>
            </a:r>
            <a:endParaRPr lang="en-IN" sz="16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228600"/>
            <a:ext cx="8229600" cy="4525963"/>
          </a:xfrm>
        </p:spPr>
        <p:txBody>
          <a:bodyPr>
            <a:normAutofit lnSpcReduction="10000"/>
          </a:bodyPr>
          <a:lstStyle/>
          <a:p>
            <a:pPr algn="just">
              <a:buNone/>
            </a:pPr>
            <a:r>
              <a:rPr lang="en-US" sz="4400" dirty="0" smtClean="0"/>
              <a:t>                 </a:t>
            </a:r>
            <a:r>
              <a:rPr lang="en-US" sz="4400" u="sng" dirty="0" smtClean="0"/>
              <a:t> INTRODUCTION</a:t>
            </a:r>
          </a:p>
          <a:p>
            <a:pPr algn="just">
              <a:buNone/>
            </a:pPr>
            <a:endParaRPr lang="en-US" b="1" dirty="0" smtClean="0"/>
          </a:p>
          <a:p>
            <a:pPr algn="just">
              <a:buNone/>
            </a:pPr>
            <a:r>
              <a:rPr lang="en-US" sz="1800" dirty="0" smtClean="0"/>
              <a:t>      </a:t>
            </a:r>
            <a:r>
              <a:rPr lang="en-US" sz="1900" dirty="0" smtClean="0"/>
              <a:t>Efficient and accurate object detection has been an important topic in the advancement of computer vision systems. With the advent of machine learning technique the accuracy for object detection has increased significantly. The project aims to incorporate machine learning technique for detecting the object with the aim of providing high accuracy along with real time.</a:t>
            </a:r>
          </a:p>
          <a:p>
            <a:pPr algn="just">
              <a:buNone/>
            </a:pPr>
            <a:r>
              <a:rPr lang="en-US" sz="1900" dirty="0" smtClean="0"/>
              <a:t>       we present  a novel approach to measure  similarity and dissimilarity between  shapes and exploit it for object recognition. In our system we are taking different parameters of an object and check it with the trained data set. Our system divides the input into an S*S grid. Each grid will predict only one object. The object inside the grid box will be detected and recognized.</a:t>
            </a:r>
          </a:p>
          <a:p>
            <a:pPr algn="just">
              <a:buNone/>
            </a:pPr>
            <a:endParaRPr lang="en-US" dirty="0"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85800"/>
            <a:ext cx="8229600" cy="5440363"/>
          </a:xfrm>
        </p:spPr>
        <p:txBody>
          <a:bodyPr/>
          <a:lstStyle/>
          <a:p>
            <a:pPr>
              <a:buNone/>
            </a:pPr>
            <a:r>
              <a:rPr lang="en-US" u="sng" dirty="0" smtClean="0"/>
              <a:t>Level 1</a:t>
            </a:r>
          </a:p>
          <a:p>
            <a:pPr>
              <a:buNone/>
            </a:pPr>
            <a:r>
              <a:rPr lang="en-US" u="sng" dirty="0" smtClean="0"/>
              <a:t>    </a:t>
            </a:r>
          </a:p>
          <a:p>
            <a:pPr>
              <a:buNone/>
            </a:pPr>
            <a:r>
              <a:rPr lang="en-US" u="sng" dirty="0" smtClean="0"/>
              <a:t/>
            </a:r>
            <a:br>
              <a:rPr lang="en-US" u="sng" dirty="0" smtClean="0"/>
            </a:br>
            <a:r>
              <a:rPr lang="en-US" u="sng" dirty="0" smtClean="0"/>
              <a:t> </a:t>
            </a:r>
          </a:p>
          <a:p>
            <a:pPr>
              <a:buNone/>
            </a:pPr>
            <a:endParaRPr lang="en-IN" dirty="0"/>
          </a:p>
        </p:txBody>
      </p:sp>
      <p:cxnSp>
        <p:nvCxnSpPr>
          <p:cNvPr id="13" name="Straight Arrow Connector 12"/>
          <p:cNvCxnSpPr/>
          <p:nvPr/>
        </p:nvCxnSpPr>
        <p:spPr>
          <a:xfrm>
            <a:off x="5105400" y="2132012"/>
            <a:ext cx="22860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endCxn id="31" idx="2"/>
          </p:cNvCxnSpPr>
          <p:nvPr/>
        </p:nvCxnSpPr>
        <p:spPr>
          <a:xfrm flipV="1">
            <a:off x="1600200" y="2095500"/>
            <a:ext cx="2133600" cy="381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1676400" y="1600200"/>
            <a:ext cx="1600200" cy="457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Capture image frame</a:t>
            </a:r>
            <a:endParaRPr lang="en-IN" sz="1600" dirty="0">
              <a:solidFill>
                <a:schemeClr val="tx1"/>
              </a:solidFill>
            </a:endParaRPr>
          </a:p>
        </p:txBody>
      </p:sp>
      <p:sp>
        <p:nvSpPr>
          <p:cNvPr id="24" name="Rectangle 23"/>
          <p:cNvSpPr/>
          <p:nvPr/>
        </p:nvSpPr>
        <p:spPr>
          <a:xfrm>
            <a:off x="5486400" y="1447800"/>
            <a:ext cx="1295400" cy="609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object localization</a:t>
            </a:r>
            <a:endParaRPr lang="en-IN" sz="1600" dirty="0">
              <a:solidFill>
                <a:schemeClr val="tx1"/>
              </a:solidFill>
            </a:endParaRPr>
          </a:p>
        </p:txBody>
      </p:sp>
      <p:sp>
        <p:nvSpPr>
          <p:cNvPr id="25" name="Rectangle 24"/>
          <p:cNvSpPr/>
          <p:nvPr/>
        </p:nvSpPr>
        <p:spPr>
          <a:xfrm rot="16200000">
            <a:off x="6263602" y="3063202"/>
            <a:ext cx="2286000" cy="7315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Localized &amp; validated object</a:t>
            </a:r>
            <a:endParaRPr lang="en-IN" sz="1600" dirty="0">
              <a:solidFill>
                <a:schemeClr val="tx1"/>
              </a:solidFill>
            </a:endParaRPr>
          </a:p>
        </p:txBody>
      </p:sp>
      <p:cxnSp>
        <p:nvCxnSpPr>
          <p:cNvPr id="30" name="Straight Arrow Connector 29"/>
          <p:cNvCxnSpPr/>
          <p:nvPr/>
        </p:nvCxnSpPr>
        <p:spPr>
          <a:xfrm rot="5400000">
            <a:off x="6742905" y="3543300"/>
            <a:ext cx="2057400" cy="15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1" name="Flowchart: Connector 30"/>
          <p:cNvSpPr/>
          <p:nvPr/>
        </p:nvSpPr>
        <p:spPr>
          <a:xfrm>
            <a:off x="3733800" y="1447800"/>
            <a:ext cx="1371600" cy="1295400"/>
          </a:xfrm>
          <a:prstGeom prst="flowChartConnector">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detect object</a:t>
            </a:r>
          </a:p>
          <a:p>
            <a:pPr algn="ctr"/>
            <a:endParaRPr lang="en-US" dirty="0" smtClean="0">
              <a:solidFill>
                <a:schemeClr val="tx1"/>
              </a:solidFill>
            </a:endParaRPr>
          </a:p>
          <a:p>
            <a:pPr algn="ctr"/>
            <a:r>
              <a:rPr lang="en-US" dirty="0" smtClean="0">
                <a:solidFill>
                  <a:schemeClr val="tx1"/>
                </a:solidFill>
              </a:rPr>
              <a:t>0.1</a:t>
            </a:r>
          </a:p>
        </p:txBody>
      </p:sp>
      <p:sp>
        <p:nvSpPr>
          <p:cNvPr id="34" name="Flowchart: Connector 33"/>
          <p:cNvSpPr/>
          <p:nvPr/>
        </p:nvSpPr>
        <p:spPr>
          <a:xfrm>
            <a:off x="7391400" y="1295400"/>
            <a:ext cx="1524000" cy="1295400"/>
          </a:xfrm>
          <a:prstGeom prst="flowChartConnector">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smtClean="0">
              <a:solidFill>
                <a:schemeClr val="tx1"/>
              </a:solidFill>
            </a:endParaRPr>
          </a:p>
          <a:p>
            <a:pPr algn="ctr"/>
            <a:endParaRPr lang="en-US" sz="1600" dirty="0">
              <a:solidFill>
                <a:schemeClr val="tx1"/>
              </a:solidFill>
            </a:endParaRPr>
          </a:p>
          <a:p>
            <a:pPr algn="ctr"/>
            <a:endParaRPr lang="en-US" sz="1600" dirty="0" smtClean="0">
              <a:solidFill>
                <a:schemeClr val="tx1"/>
              </a:solidFill>
            </a:endParaRPr>
          </a:p>
          <a:p>
            <a:pPr algn="ctr"/>
            <a:r>
              <a:rPr lang="en-US" sz="1600" dirty="0" smtClean="0">
                <a:solidFill>
                  <a:schemeClr val="tx1"/>
                </a:solidFill>
              </a:rPr>
              <a:t>Object validation</a:t>
            </a:r>
          </a:p>
          <a:p>
            <a:pPr algn="ctr"/>
            <a:endParaRPr lang="en-US" sz="1600" dirty="0" smtClean="0">
              <a:solidFill>
                <a:schemeClr val="tx1"/>
              </a:solidFill>
            </a:endParaRPr>
          </a:p>
          <a:p>
            <a:pPr algn="ctr"/>
            <a:r>
              <a:rPr lang="en-US" sz="1600" dirty="0" smtClean="0">
                <a:solidFill>
                  <a:schemeClr val="tx1"/>
                </a:solidFill>
              </a:rPr>
              <a:t>0.2</a:t>
            </a:r>
            <a:endParaRPr lang="en-IN" sz="1600" dirty="0" smtClean="0">
              <a:solidFill>
                <a:schemeClr val="tx1"/>
              </a:solidFill>
            </a:endParaRPr>
          </a:p>
          <a:p>
            <a:pPr algn="ctr"/>
            <a:r>
              <a:rPr lang="en-US" dirty="0" smtClean="0"/>
              <a:t>age</a:t>
            </a:r>
            <a:endParaRPr lang="en-IN" dirty="0" smtClean="0">
              <a:solidFill>
                <a:schemeClr val="tx1"/>
              </a:solidFill>
            </a:endParaRPr>
          </a:p>
          <a:p>
            <a:pPr algn="ctr"/>
            <a:endParaRPr lang="en-IN" dirty="0"/>
          </a:p>
        </p:txBody>
      </p:sp>
      <p:cxnSp>
        <p:nvCxnSpPr>
          <p:cNvPr id="4" name="Straight Connector 3"/>
          <p:cNvCxnSpPr/>
          <p:nvPr/>
        </p:nvCxnSpPr>
        <p:spPr>
          <a:xfrm>
            <a:off x="3733800" y="2286000"/>
            <a:ext cx="1371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7467600" y="2209800"/>
            <a:ext cx="1371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lstStyle/>
          <a:p>
            <a:pPr marL="0" indent="0">
              <a:buNone/>
            </a:pPr>
            <a:r>
              <a:rPr lang="en-IN" u="sng" dirty="0" smtClean="0"/>
              <a:t>Level 2</a:t>
            </a:r>
            <a:endParaRPr lang="en-IN" dirty="0" smtClean="0"/>
          </a:p>
          <a:p>
            <a:pPr marL="0" indent="0">
              <a:buNone/>
            </a:pPr>
            <a:endParaRPr lang="en-IN" dirty="0" smtClean="0"/>
          </a:p>
          <a:p>
            <a:pPr marL="0" indent="0">
              <a:buNone/>
            </a:pPr>
            <a:endParaRPr lang="en-IN" dirty="0"/>
          </a:p>
        </p:txBody>
      </p:sp>
      <p:sp>
        <p:nvSpPr>
          <p:cNvPr id="4" name="Flowchart: Connector 3"/>
          <p:cNvSpPr/>
          <p:nvPr/>
        </p:nvSpPr>
        <p:spPr>
          <a:xfrm>
            <a:off x="1295400" y="1066800"/>
            <a:ext cx="1066800" cy="1066800"/>
          </a:xfrm>
          <a:prstGeom prst="flowChartConnector">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IN" sz="1100" dirty="0" smtClean="0"/>
              <a:t>SSD</a:t>
            </a:r>
            <a:endParaRPr lang="en-IN" sz="1100" dirty="0"/>
          </a:p>
        </p:txBody>
      </p:sp>
      <p:cxnSp>
        <p:nvCxnSpPr>
          <p:cNvPr id="6" name="Straight Arrow Connector 5"/>
          <p:cNvCxnSpPr>
            <a:endCxn id="4" idx="2"/>
          </p:cNvCxnSpPr>
          <p:nvPr/>
        </p:nvCxnSpPr>
        <p:spPr>
          <a:xfrm>
            <a:off x="381000" y="1600200"/>
            <a:ext cx="9144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33400" y="1148834"/>
            <a:ext cx="609600" cy="461665"/>
          </a:xfrm>
          <a:prstGeom prst="rect">
            <a:avLst/>
          </a:prstGeom>
          <a:noFill/>
        </p:spPr>
        <p:txBody>
          <a:bodyPr wrap="square" rtlCol="0">
            <a:spAutoFit/>
          </a:bodyPr>
          <a:lstStyle/>
          <a:p>
            <a:r>
              <a:rPr lang="en-IN" sz="1200" dirty="0" smtClean="0"/>
              <a:t>Input frame</a:t>
            </a:r>
            <a:endParaRPr lang="en-IN" sz="1200" dirty="0"/>
          </a:p>
        </p:txBody>
      </p:sp>
      <p:cxnSp>
        <p:nvCxnSpPr>
          <p:cNvPr id="9" name="Straight Connector 8"/>
          <p:cNvCxnSpPr/>
          <p:nvPr/>
        </p:nvCxnSpPr>
        <p:spPr>
          <a:xfrm>
            <a:off x="1371600" y="1828800"/>
            <a:ext cx="914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lowchart: Connector 12"/>
          <p:cNvSpPr/>
          <p:nvPr/>
        </p:nvSpPr>
        <p:spPr>
          <a:xfrm>
            <a:off x="3276600" y="1066800"/>
            <a:ext cx="1066800" cy="1066800"/>
          </a:xfrm>
          <a:prstGeom prst="flowChartConnector">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IN" sz="1100" dirty="0" smtClean="0"/>
              <a:t>Features Abstraction</a:t>
            </a:r>
            <a:endParaRPr lang="en-IN" sz="1100" dirty="0"/>
          </a:p>
        </p:txBody>
      </p:sp>
      <p:cxnSp>
        <p:nvCxnSpPr>
          <p:cNvPr id="14" name="Straight Arrow Connector 13"/>
          <p:cNvCxnSpPr/>
          <p:nvPr/>
        </p:nvCxnSpPr>
        <p:spPr>
          <a:xfrm>
            <a:off x="2362200" y="1610264"/>
            <a:ext cx="9144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3352800" y="1825925"/>
            <a:ext cx="914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lowchart: Connector 16"/>
          <p:cNvSpPr/>
          <p:nvPr/>
        </p:nvSpPr>
        <p:spPr>
          <a:xfrm>
            <a:off x="5257800" y="1066800"/>
            <a:ext cx="1066800" cy="1066800"/>
          </a:xfrm>
          <a:prstGeom prst="flowChartConnector">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IN" sz="1100" dirty="0" smtClean="0"/>
              <a:t>Detector Network </a:t>
            </a:r>
            <a:endParaRPr lang="en-IN" sz="1100" dirty="0"/>
          </a:p>
        </p:txBody>
      </p:sp>
      <p:cxnSp>
        <p:nvCxnSpPr>
          <p:cNvPr id="18" name="Straight Connector 17"/>
          <p:cNvCxnSpPr/>
          <p:nvPr/>
        </p:nvCxnSpPr>
        <p:spPr>
          <a:xfrm>
            <a:off x="5334000" y="1825925"/>
            <a:ext cx="914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4343400" y="1613139"/>
            <a:ext cx="9144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585796" y="1871990"/>
            <a:ext cx="471604" cy="261610"/>
          </a:xfrm>
          <a:prstGeom prst="rect">
            <a:avLst/>
          </a:prstGeom>
          <a:noFill/>
        </p:spPr>
        <p:txBody>
          <a:bodyPr wrap="none" rtlCol="0">
            <a:spAutoFit/>
          </a:bodyPr>
          <a:lstStyle/>
          <a:p>
            <a:r>
              <a:rPr lang="en-IN" sz="1100" dirty="0" smtClean="0"/>
              <a:t>0.1.1</a:t>
            </a:r>
            <a:endParaRPr lang="en-IN" sz="1100" dirty="0"/>
          </a:p>
        </p:txBody>
      </p:sp>
      <p:sp>
        <p:nvSpPr>
          <p:cNvPr id="21" name="TextBox 20"/>
          <p:cNvSpPr txBox="1"/>
          <p:nvPr/>
        </p:nvSpPr>
        <p:spPr>
          <a:xfrm>
            <a:off x="3505200" y="1871990"/>
            <a:ext cx="990600" cy="261610"/>
          </a:xfrm>
          <a:prstGeom prst="rect">
            <a:avLst/>
          </a:prstGeom>
          <a:noFill/>
        </p:spPr>
        <p:txBody>
          <a:bodyPr wrap="square" rtlCol="0">
            <a:spAutoFit/>
          </a:bodyPr>
          <a:lstStyle/>
          <a:p>
            <a:r>
              <a:rPr lang="en-IN" sz="1100" dirty="0" smtClean="0"/>
              <a:t>0.1.1.1</a:t>
            </a:r>
            <a:endParaRPr lang="en-IN" sz="1100" dirty="0"/>
          </a:p>
        </p:txBody>
      </p:sp>
      <p:sp>
        <p:nvSpPr>
          <p:cNvPr id="23" name="Flowchart: Connector 22"/>
          <p:cNvSpPr/>
          <p:nvPr/>
        </p:nvSpPr>
        <p:spPr>
          <a:xfrm>
            <a:off x="5257800" y="2819400"/>
            <a:ext cx="1066800" cy="1066800"/>
          </a:xfrm>
          <a:prstGeom prst="flowChartConnector">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IN" sz="1100" dirty="0" smtClean="0"/>
              <a:t>Validate Object</a:t>
            </a:r>
            <a:endParaRPr lang="en-IN" sz="1100" dirty="0"/>
          </a:p>
        </p:txBody>
      </p:sp>
      <p:cxnSp>
        <p:nvCxnSpPr>
          <p:cNvPr id="24" name="Straight Connector 23"/>
          <p:cNvCxnSpPr/>
          <p:nvPr/>
        </p:nvCxnSpPr>
        <p:spPr>
          <a:xfrm>
            <a:off x="5334000" y="3578525"/>
            <a:ext cx="914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550520" y="3578525"/>
            <a:ext cx="471604" cy="261610"/>
          </a:xfrm>
          <a:prstGeom prst="rect">
            <a:avLst/>
          </a:prstGeom>
          <a:noFill/>
        </p:spPr>
        <p:txBody>
          <a:bodyPr wrap="none" rtlCol="0">
            <a:spAutoFit/>
          </a:bodyPr>
          <a:lstStyle/>
          <a:p>
            <a:r>
              <a:rPr lang="en-IN" sz="1100" dirty="0" smtClean="0"/>
              <a:t>0.2.1</a:t>
            </a:r>
            <a:endParaRPr lang="en-IN" sz="1100" dirty="0"/>
          </a:p>
        </p:txBody>
      </p:sp>
      <p:cxnSp>
        <p:nvCxnSpPr>
          <p:cNvPr id="26" name="Straight Arrow Connector 25"/>
          <p:cNvCxnSpPr>
            <a:stCxn id="17" idx="4"/>
          </p:cNvCxnSpPr>
          <p:nvPr/>
        </p:nvCxnSpPr>
        <p:spPr>
          <a:xfrm>
            <a:off x="5791200" y="2133600"/>
            <a:ext cx="0" cy="6858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Flowchart: Connector 29"/>
          <p:cNvSpPr/>
          <p:nvPr/>
        </p:nvSpPr>
        <p:spPr>
          <a:xfrm>
            <a:off x="5257800" y="4572000"/>
            <a:ext cx="1066800" cy="1066800"/>
          </a:xfrm>
          <a:prstGeom prst="flowChartConnector">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IN" sz="1100" dirty="0" smtClean="0"/>
              <a:t>Detection</a:t>
            </a:r>
            <a:endParaRPr lang="en-IN" sz="1100" dirty="0"/>
          </a:p>
        </p:txBody>
      </p:sp>
      <p:cxnSp>
        <p:nvCxnSpPr>
          <p:cNvPr id="31" name="Straight Connector 30"/>
          <p:cNvCxnSpPr/>
          <p:nvPr/>
        </p:nvCxnSpPr>
        <p:spPr>
          <a:xfrm>
            <a:off x="5334000" y="5331125"/>
            <a:ext cx="914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5562600" y="5377190"/>
            <a:ext cx="471604" cy="261610"/>
          </a:xfrm>
          <a:prstGeom prst="rect">
            <a:avLst/>
          </a:prstGeom>
          <a:noFill/>
        </p:spPr>
        <p:txBody>
          <a:bodyPr wrap="none" rtlCol="0">
            <a:spAutoFit/>
          </a:bodyPr>
          <a:lstStyle/>
          <a:p>
            <a:r>
              <a:rPr lang="en-IN" sz="1100" dirty="0" smtClean="0"/>
              <a:t>0.2.2</a:t>
            </a:r>
            <a:endParaRPr lang="en-IN" sz="1100" dirty="0"/>
          </a:p>
        </p:txBody>
      </p:sp>
      <p:cxnSp>
        <p:nvCxnSpPr>
          <p:cNvPr id="33" name="Straight Arrow Connector 32"/>
          <p:cNvCxnSpPr/>
          <p:nvPr/>
        </p:nvCxnSpPr>
        <p:spPr>
          <a:xfrm>
            <a:off x="5791200" y="3886200"/>
            <a:ext cx="0" cy="6858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7239000" y="3124200"/>
            <a:ext cx="1295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39000" y="3657600"/>
            <a:ext cx="12954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6324600" y="3352800"/>
            <a:ext cx="9144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5486400" y="1828800"/>
            <a:ext cx="990600" cy="261610"/>
          </a:xfrm>
          <a:prstGeom prst="rect">
            <a:avLst/>
          </a:prstGeom>
          <a:noFill/>
        </p:spPr>
        <p:txBody>
          <a:bodyPr wrap="square" rtlCol="0">
            <a:spAutoFit/>
          </a:bodyPr>
          <a:lstStyle/>
          <a:p>
            <a:r>
              <a:rPr lang="en-IN" sz="1100" dirty="0" smtClean="0"/>
              <a:t>0.1.1.2</a:t>
            </a:r>
            <a:endParaRPr lang="en-IN" sz="1100" dirty="0"/>
          </a:p>
        </p:txBody>
      </p:sp>
      <p:sp>
        <p:nvSpPr>
          <p:cNvPr id="39" name="TextBox 38"/>
          <p:cNvSpPr txBox="1"/>
          <p:nvPr/>
        </p:nvSpPr>
        <p:spPr>
          <a:xfrm>
            <a:off x="7137229" y="3259723"/>
            <a:ext cx="1815295" cy="338554"/>
          </a:xfrm>
          <a:prstGeom prst="rect">
            <a:avLst/>
          </a:prstGeom>
          <a:noFill/>
        </p:spPr>
        <p:txBody>
          <a:bodyPr wrap="square" rtlCol="0">
            <a:spAutoFit/>
          </a:bodyPr>
          <a:lstStyle/>
          <a:p>
            <a:r>
              <a:rPr lang="en-IN" sz="1600" dirty="0" smtClean="0"/>
              <a:t>Pre trained model</a:t>
            </a:r>
            <a:endParaRPr lang="en-IN" sz="1600" dirty="0"/>
          </a:p>
        </p:txBody>
      </p:sp>
    </p:spTree>
    <p:extLst>
      <p:ext uri="{BB962C8B-B14F-4D97-AF65-F5344CB8AC3E}">
        <p14:creationId xmlns:p14="http://schemas.microsoft.com/office/powerpoint/2010/main" xmlns="" val="27225941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Process 1"/>
          <p:cNvSpPr/>
          <p:nvPr/>
        </p:nvSpPr>
        <p:spPr>
          <a:xfrm>
            <a:off x="1676400" y="457200"/>
            <a:ext cx="4038600" cy="6096000"/>
          </a:xfrm>
          <a:prstGeom prst="flowChartProcess">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7" name="Oval 6"/>
          <p:cNvSpPr/>
          <p:nvPr/>
        </p:nvSpPr>
        <p:spPr>
          <a:xfrm>
            <a:off x="2819400" y="609600"/>
            <a:ext cx="1600200" cy="533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Start Camera</a:t>
            </a:r>
            <a:endParaRPr lang="en-IN" sz="1200" dirty="0">
              <a:solidFill>
                <a:schemeClr val="tx1"/>
              </a:solidFill>
            </a:endParaRPr>
          </a:p>
        </p:txBody>
      </p:sp>
      <p:sp>
        <p:nvSpPr>
          <p:cNvPr id="22" name="Oval 21"/>
          <p:cNvSpPr/>
          <p:nvPr/>
        </p:nvSpPr>
        <p:spPr>
          <a:xfrm>
            <a:off x="2819400" y="1600200"/>
            <a:ext cx="1600200" cy="533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Capture image frames</a:t>
            </a:r>
            <a:endParaRPr lang="en-IN" sz="1200" dirty="0">
              <a:solidFill>
                <a:schemeClr val="tx1"/>
              </a:solidFill>
            </a:endParaRPr>
          </a:p>
        </p:txBody>
      </p:sp>
      <p:sp>
        <p:nvSpPr>
          <p:cNvPr id="23" name="Oval 22"/>
          <p:cNvSpPr/>
          <p:nvPr/>
        </p:nvSpPr>
        <p:spPr>
          <a:xfrm>
            <a:off x="2819400" y="2514600"/>
            <a:ext cx="1600200" cy="533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Pre processed data</a:t>
            </a:r>
            <a:endParaRPr lang="en-IN" sz="1200" dirty="0">
              <a:solidFill>
                <a:schemeClr val="tx1"/>
              </a:solidFill>
            </a:endParaRPr>
          </a:p>
        </p:txBody>
      </p:sp>
      <p:sp>
        <p:nvSpPr>
          <p:cNvPr id="24" name="Oval 23"/>
          <p:cNvSpPr/>
          <p:nvPr/>
        </p:nvSpPr>
        <p:spPr>
          <a:xfrm>
            <a:off x="2819400" y="3200400"/>
            <a:ext cx="1600200" cy="533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SSD</a:t>
            </a:r>
            <a:endParaRPr lang="en-IN" sz="1200" dirty="0">
              <a:solidFill>
                <a:schemeClr val="tx1"/>
              </a:solidFill>
            </a:endParaRPr>
          </a:p>
        </p:txBody>
      </p:sp>
      <p:sp>
        <p:nvSpPr>
          <p:cNvPr id="25" name="Oval 24"/>
          <p:cNvSpPr/>
          <p:nvPr/>
        </p:nvSpPr>
        <p:spPr>
          <a:xfrm>
            <a:off x="2819400" y="4038600"/>
            <a:ext cx="1600200" cy="533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smtClean="0">
                <a:solidFill>
                  <a:schemeClr val="tx1"/>
                </a:solidFill>
              </a:rPr>
              <a:t>classification</a:t>
            </a:r>
            <a:endParaRPr lang="en-IN" sz="1200" dirty="0">
              <a:solidFill>
                <a:schemeClr val="tx1"/>
              </a:solidFill>
            </a:endParaRPr>
          </a:p>
        </p:txBody>
      </p:sp>
      <p:sp>
        <p:nvSpPr>
          <p:cNvPr id="26" name="Oval 25"/>
          <p:cNvSpPr/>
          <p:nvPr/>
        </p:nvSpPr>
        <p:spPr>
          <a:xfrm>
            <a:off x="2819400" y="4724400"/>
            <a:ext cx="1600200" cy="533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localization</a:t>
            </a:r>
            <a:endParaRPr lang="en-IN" sz="1200" dirty="0">
              <a:solidFill>
                <a:schemeClr val="tx1"/>
              </a:solidFill>
            </a:endParaRPr>
          </a:p>
        </p:txBody>
      </p:sp>
      <p:sp>
        <p:nvSpPr>
          <p:cNvPr id="27" name="Oval 26"/>
          <p:cNvSpPr/>
          <p:nvPr/>
        </p:nvSpPr>
        <p:spPr>
          <a:xfrm>
            <a:off x="2856897" y="5483122"/>
            <a:ext cx="1600200" cy="533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smtClean="0">
                <a:solidFill>
                  <a:schemeClr val="tx1"/>
                </a:solidFill>
              </a:rPr>
              <a:t>Detection &amp;  output</a:t>
            </a:r>
            <a:endParaRPr lang="en-IN" sz="1200" dirty="0">
              <a:solidFill>
                <a:schemeClr val="tx1"/>
              </a:solidFill>
            </a:endParaRPr>
          </a:p>
        </p:txBody>
      </p:sp>
      <p:sp>
        <p:nvSpPr>
          <p:cNvPr id="70" name="TextBox 69"/>
          <p:cNvSpPr txBox="1"/>
          <p:nvPr/>
        </p:nvSpPr>
        <p:spPr>
          <a:xfrm>
            <a:off x="2807898" y="32653"/>
            <a:ext cx="2133600" cy="369332"/>
          </a:xfrm>
          <a:prstGeom prst="rect">
            <a:avLst/>
          </a:prstGeom>
          <a:noFill/>
        </p:spPr>
        <p:txBody>
          <a:bodyPr wrap="square" rtlCol="0">
            <a:spAutoFit/>
          </a:bodyPr>
          <a:lstStyle/>
          <a:p>
            <a:r>
              <a:rPr lang="en-US" b="1" dirty="0" smtClean="0"/>
              <a:t>Use Case Diagram</a:t>
            </a:r>
            <a:endParaRPr lang="en-IN" b="1" dirty="0"/>
          </a:p>
        </p:txBody>
      </p:sp>
      <p:sp>
        <p:nvSpPr>
          <p:cNvPr id="30" name="TextBox 29"/>
          <p:cNvSpPr txBox="1"/>
          <p:nvPr/>
        </p:nvSpPr>
        <p:spPr>
          <a:xfrm>
            <a:off x="457199" y="1903452"/>
            <a:ext cx="762000" cy="369332"/>
          </a:xfrm>
          <a:prstGeom prst="rect">
            <a:avLst/>
          </a:prstGeom>
          <a:noFill/>
        </p:spPr>
        <p:txBody>
          <a:bodyPr wrap="square" rtlCol="0">
            <a:spAutoFit/>
          </a:bodyPr>
          <a:lstStyle/>
          <a:p>
            <a:r>
              <a:rPr lang="en-US" dirty="0" smtClean="0"/>
              <a:t>user</a:t>
            </a:r>
            <a:endParaRPr lang="en-US" dirty="0"/>
          </a:p>
        </p:txBody>
      </p:sp>
      <p:sp>
        <p:nvSpPr>
          <p:cNvPr id="32" name="TextBox 31"/>
          <p:cNvSpPr txBox="1"/>
          <p:nvPr/>
        </p:nvSpPr>
        <p:spPr>
          <a:xfrm>
            <a:off x="304800" y="4164568"/>
            <a:ext cx="914400" cy="369332"/>
          </a:xfrm>
          <a:prstGeom prst="rect">
            <a:avLst/>
          </a:prstGeom>
          <a:noFill/>
        </p:spPr>
        <p:txBody>
          <a:bodyPr wrap="square" rtlCol="0">
            <a:spAutoFit/>
          </a:bodyPr>
          <a:lstStyle/>
          <a:p>
            <a:r>
              <a:rPr lang="en-US" dirty="0" smtClean="0"/>
              <a:t>system</a:t>
            </a:r>
            <a:endParaRPr lang="en-US" dirty="0"/>
          </a:p>
        </p:txBody>
      </p:sp>
      <p:sp>
        <p:nvSpPr>
          <p:cNvPr id="28" name="Oval 27"/>
          <p:cNvSpPr/>
          <p:nvPr/>
        </p:nvSpPr>
        <p:spPr>
          <a:xfrm>
            <a:off x="614745" y="903908"/>
            <a:ext cx="241540" cy="2501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9" name="Straight Connector 28"/>
          <p:cNvCxnSpPr>
            <a:stCxn id="28" idx="4"/>
          </p:cNvCxnSpPr>
          <p:nvPr/>
        </p:nvCxnSpPr>
        <p:spPr>
          <a:xfrm>
            <a:off x="735514" y="1154074"/>
            <a:ext cx="0" cy="48658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a:off x="376800" y="1640661"/>
            <a:ext cx="358714" cy="402653"/>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735514" y="1640661"/>
            <a:ext cx="327086" cy="402653"/>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500625" y="1335229"/>
            <a:ext cx="467803" cy="3235"/>
          </a:xfrm>
          <a:prstGeom prst="line">
            <a:avLst/>
          </a:prstGeom>
        </p:spPr>
        <p:style>
          <a:lnRef idx="1">
            <a:schemeClr val="accent1"/>
          </a:lnRef>
          <a:fillRef idx="0">
            <a:schemeClr val="accent1"/>
          </a:fillRef>
          <a:effectRef idx="0">
            <a:schemeClr val="accent1"/>
          </a:effectRef>
          <a:fontRef idx="minor">
            <a:schemeClr val="tx1"/>
          </a:fontRef>
        </p:style>
      </p:cxnSp>
      <p:sp>
        <p:nvSpPr>
          <p:cNvPr id="41" name="Oval 40"/>
          <p:cNvSpPr/>
          <p:nvPr/>
        </p:nvSpPr>
        <p:spPr>
          <a:xfrm>
            <a:off x="614745" y="3075317"/>
            <a:ext cx="241540" cy="2501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42" name="Straight Connector 41"/>
          <p:cNvCxnSpPr>
            <a:stCxn id="41" idx="4"/>
          </p:cNvCxnSpPr>
          <p:nvPr/>
        </p:nvCxnSpPr>
        <p:spPr>
          <a:xfrm>
            <a:off x="735514" y="3325483"/>
            <a:ext cx="0" cy="48658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H="1">
            <a:off x="376800" y="3812070"/>
            <a:ext cx="358714" cy="402653"/>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735514" y="3812070"/>
            <a:ext cx="327086" cy="40265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500625" y="3506638"/>
            <a:ext cx="467803" cy="3235"/>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731264" y="6152388"/>
            <a:ext cx="4364736" cy="369332"/>
          </a:xfrm>
          <a:prstGeom prst="rect">
            <a:avLst/>
          </a:prstGeom>
          <a:noFill/>
        </p:spPr>
        <p:txBody>
          <a:bodyPr wrap="square" rtlCol="0">
            <a:spAutoFit/>
          </a:bodyPr>
          <a:lstStyle/>
          <a:p>
            <a:r>
              <a:rPr lang="en-IN" dirty="0" smtClean="0"/>
              <a:t>Object Detection using machine learning</a:t>
            </a:r>
            <a:endParaRPr lang="en-IN" dirty="0"/>
          </a:p>
        </p:txBody>
      </p:sp>
      <p:cxnSp>
        <p:nvCxnSpPr>
          <p:cNvPr id="5" name="Straight Connector 4"/>
          <p:cNvCxnSpPr>
            <a:endCxn id="7" idx="2"/>
          </p:cNvCxnSpPr>
          <p:nvPr/>
        </p:nvCxnSpPr>
        <p:spPr>
          <a:xfrm flipV="1">
            <a:off x="968428" y="876300"/>
            <a:ext cx="1850972" cy="45892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endCxn id="22" idx="2"/>
          </p:cNvCxnSpPr>
          <p:nvPr/>
        </p:nvCxnSpPr>
        <p:spPr>
          <a:xfrm>
            <a:off x="968428" y="1335229"/>
            <a:ext cx="1850972" cy="5316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endCxn id="27" idx="2"/>
          </p:cNvCxnSpPr>
          <p:nvPr/>
        </p:nvCxnSpPr>
        <p:spPr>
          <a:xfrm>
            <a:off x="862151" y="1331951"/>
            <a:ext cx="1994746" cy="44178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endCxn id="23" idx="2"/>
          </p:cNvCxnSpPr>
          <p:nvPr/>
        </p:nvCxnSpPr>
        <p:spPr>
          <a:xfrm flipV="1">
            <a:off x="968428" y="2781300"/>
            <a:ext cx="1850972" cy="723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endCxn id="24" idx="2"/>
          </p:cNvCxnSpPr>
          <p:nvPr/>
        </p:nvCxnSpPr>
        <p:spPr>
          <a:xfrm flipV="1">
            <a:off x="977053" y="3467100"/>
            <a:ext cx="1842347" cy="381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a:endCxn id="25" idx="2"/>
          </p:cNvCxnSpPr>
          <p:nvPr/>
        </p:nvCxnSpPr>
        <p:spPr>
          <a:xfrm>
            <a:off x="977052" y="3505200"/>
            <a:ext cx="1842348" cy="8001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endCxn id="26" idx="2"/>
          </p:cNvCxnSpPr>
          <p:nvPr/>
        </p:nvCxnSpPr>
        <p:spPr>
          <a:xfrm>
            <a:off x="977051" y="3505200"/>
            <a:ext cx="1842349" cy="1485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a:endCxn id="27" idx="2"/>
          </p:cNvCxnSpPr>
          <p:nvPr/>
        </p:nvCxnSpPr>
        <p:spPr>
          <a:xfrm>
            <a:off x="862148" y="3501922"/>
            <a:ext cx="1994749" cy="22479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228600"/>
            <a:ext cx="8229600" cy="4525963"/>
          </a:xfrm>
        </p:spPr>
        <p:txBody>
          <a:bodyPr/>
          <a:lstStyle/>
          <a:p>
            <a:pPr>
              <a:buNone/>
            </a:pPr>
            <a:r>
              <a:rPr lang="en-US" sz="3600" b="1" u="sng" dirty="0" smtClean="0"/>
              <a:t>Gantt Chart:-</a:t>
            </a:r>
          </a:p>
          <a:p>
            <a:pPr>
              <a:buNone/>
            </a:pPr>
            <a:endParaRPr lang="en-US" sz="2400" b="1" dirty="0" smtClean="0"/>
          </a:p>
          <a:p>
            <a:pPr>
              <a:buNone/>
            </a:pPr>
            <a:endParaRPr lang="en-US" sz="2400" b="1" dirty="0"/>
          </a:p>
          <a:p>
            <a:pPr>
              <a:buNone/>
            </a:pPr>
            <a:endParaRPr lang="en-US" sz="2400" b="1" dirty="0"/>
          </a:p>
        </p:txBody>
      </p:sp>
      <p:graphicFrame>
        <p:nvGraphicFramePr>
          <p:cNvPr id="5" name="Chart 4"/>
          <p:cNvGraphicFramePr/>
          <p:nvPr>
            <p:extLst>
              <p:ext uri="{D42A27DB-BD31-4B8C-83A1-F6EECF244321}">
                <p14:modId xmlns:p14="http://schemas.microsoft.com/office/powerpoint/2010/main" xmlns="" val="231814872"/>
              </p:ext>
            </p:extLst>
          </p:nvPr>
        </p:nvGraphicFramePr>
        <p:xfrm>
          <a:off x="1219200" y="914400"/>
          <a:ext cx="7315200" cy="454660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lstStyle/>
          <a:p>
            <a:pPr>
              <a:buNone/>
            </a:pPr>
            <a:r>
              <a:rPr lang="en-US" dirty="0" smtClean="0"/>
              <a:t>    			</a:t>
            </a:r>
            <a:r>
              <a:rPr lang="en-US" sz="3600" b="1" u="sng" dirty="0" smtClean="0"/>
              <a:t>SDLC MODEL</a:t>
            </a:r>
          </a:p>
          <a:p>
            <a:pPr>
              <a:buNone/>
            </a:pPr>
            <a:endParaRPr lang="en-US" dirty="0"/>
          </a:p>
        </p:txBody>
      </p:sp>
      <p:pic>
        <p:nvPicPr>
          <p:cNvPr id="1026" name="Picture 2" descr="C:\Users\USTM1\Desktop\sdlc_waterfall_model (1).jpg"/>
          <p:cNvPicPr>
            <a:picLocks noChangeAspect="1" noChangeArrowheads="1"/>
          </p:cNvPicPr>
          <p:nvPr/>
        </p:nvPicPr>
        <p:blipFill>
          <a:blip r:embed="rId2" cstate="print"/>
          <a:srcRect/>
          <a:stretch>
            <a:fillRect/>
          </a:stretch>
        </p:blipFill>
        <p:spPr bwMode="auto">
          <a:xfrm>
            <a:off x="304800" y="1219200"/>
            <a:ext cx="8020573" cy="5360416"/>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6324600"/>
          </a:xfrm>
        </p:spPr>
        <p:txBody>
          <a:bodyPr>
            <a:normAutofit/>
          </a:bodyPr>
          <a:lstStyle/>
          <a:p>
            <a:pPr marL="0" indent="0">
              <a:buNone/>
            </a:pPr>
            <a:r>
              <a:rPr lang="en-US" sz="3600" b="1" u="sng" dirty="0" smtClean="0"/>
              <a:t>Implementation</a:t>
            </a:r>
            <a:endParaRPr lang="en-US" sz="3600" b="1" u="sng" dirty="0"/>
          </a:p>
        </p:txBody>
      </p:sp>
      <p:pic>
        <p:nvPicPr>
          <p:cNvPr id="4" name="Picture 3"/>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28600" y="819150"/>
            <a:ext cx="8839200" cy="5886450"/>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228600" y="152400"/>
            <a:ext cx="8229600" cy="6400800"/>
          </a:xfrm>
        </p:spPr>
      </p:pic>
    </p:spTree>
    <p:extLst>
      <p:ext uri="{BB962C8B-B14F-4D97-AF65-F5344CB8AC3E}">
        <p14:creationId xmlns:p14="http://schemas.microsoft.com/office/powerpoint/2010/main" xmlns="" val="31708528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152400" y="228600"/>
            <a:ext cx="8915400" cy="6324600"/>
          </a:xfrm>
        </p:spPr>
      </p:pic>
    </p:spTree>
    <p:extLst>
      <p:ext uri="{BB962C8B-B14F-4D97-AF65-F5344CB8AC3E}">
        <p14:creationId xmlns:p14="http://schemas.microsoft.com/office/powerpoint/2010/main" xmlns="" val="28258855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228600" y="76200"/>
            <a:ext cx="8686800" cy="6400800"/>
          </a:xfrm>
        </p:spPr>
      </p:pic>
    </p:spTree>
    <p:extLst>
      <p:ext uri="{BB962C8B-B14F-4D97-AF65-F5344CB8AC3E}">
        <p14:creationId xmlns:p14="http://schemas.microsoft.com/office/powerpoint/2010/main" xmlns="" val="37039054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228600" y="228600"/>
            <a:ext cx="3581400" cy="2971800"/>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4191000" y="228600"/>
            <a:ext cx="4038600" cy="302895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263106" y="3581400"/>
            <a:ext cx="3556000" cy="2667000"/>
          </a:xfrm>
          <a:prstGeom prst="rect">
            <a:avLst/>
          </a:prstGeom>
        </p:spPr>
      </p:pic>
    </p:spTree>
    <p:extLst>
      <p:ext uri="{BB962C8B-B14F-4D97-AF65-F5344CB8AC3E}">
        <p14:creationId xmlns:p14="http://schemas.microsoft.com/office/powerpoint/2010/main" xmlns="" val="19929822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u="sng" dirty="0" smtClean="0"/>
              <a:t>PROBLEM DEFINATION</a:t>
            </a:r>
            <a:endParaRPr lang="en-US" sz="4000" u="sng" dirty="0"/>
          </a:p>
        </p:txBody>
      </p:sp>
      <p:sp>
        <p:nvSpPr>
          <p:cNvPr id="3" name="Content Placeholder 2"/>
          <p:cNvSpPr>
            <a:spLocks noGrp="1"/>
          </p:cNvSpPr>
          <p:nvPr>
            <p:ph idx="1"/>
          </p:nvPr>
        </p:nvSpPr>
        <p:spPr>
          <a:xfrm>
            <a:off x="457200" y="1371600"/>
            <a:ext cx="8229600" cy="5105400"/>
          </a:xfrm>
        </p:spPr>
        <p:txBody>
          <a:bodyPr>
            <a:normAutofit/>
          </a:bodyPr>
          <a:lstStyle/>
          <a:p>
            <a:pPr algn="just">
              <a:buNone/>
            </a:pPr>
            <a:r>
              <a:rPr lang="en-US" sz="2900" dirty="0" smtClean="0"/>
              <a:t>Problem statement: </a:t>
            </a:r>
          </a:p>
          <a:p>
            <a:pPr algn="just">
              <a:buNone/>
            </a:pPr>
            <a:r>
              <a:rPr lang="en-US" sz="1800" dirty="0" smtClean="0"/>
              <a:t>       We humans have the ability to detect and identify any object in the spur of a moment whereas  although the computers are fast and efficient yet they cant identify any object introduced in front of them. so here we are trying to detect and identify different objects in real time using machine learning which was a saturating   problem a decade ago.</a:t>
            </a:r>
          </a:p>
          <a:p>
            <a:pPr algn="just">
              <a:buNone/>
            </a:pPr>
            <a:r>
              <a:rPr lang="en-US" sz="1800" dirty="0" smtClean="0"/>
              <a:t> </a:t>
            </a:r>
            <a:r>
              <a:rPr lang="en-US" sz="2800" dirty="0" smtClean="0"/>
              <a:t>    </a:t>
            </a:r>
            <a:r>
              <a:rPr lang="en-US" sz="1800" dirty="0" smtClean="0"/>
              <a:t>The input to the system will be a image, and the output will be a bounding box corresponding to all the objects in the image, along with the class of object in each box. An  overview of all these problems is depicted</a:t>
            </a:r>
          </a:p>
          <a:p>
            <a:pPr algn="just">
              <a:buNone/>
            </a:pPr>
            <a:endParaRPr lang="en-US" dirty="0" smtClean="0"/>
          </a:p>
          <a:p>
            <a:pPr algn="just">
              <a:buNone/>
            </a:pPr>
            <a:endParaRPr lang="en-US" dirty="0" smtClean="0"/>
          </a:p>
          <a:p>
            <a:pPr>
              <a:buNone/>
            </a:pPr>
            <a:endParaRPr lang="en-US" dirty="0"/>
          </a:p>
          <a:p>
            <a:pPr>
              <a:buNone/>
            </a:pPr>
            <a:endParaRPr lang="en-US" dirty="0"/>
          </a:p>
          <a:p>
            <a:endParaRPr lang="en-US" dirty="0"/>
          </a:p>
          <a:p>
            <a:endParaRPr lang="en-US" dirty="0"/>
          </a:p>
        </p:txBody>
      </p:sp>
      <p:pic>
        <p:nvPicPr>
          <p:cNvPr id="6" name="Picture 2" descr="C:\Users\user\Desktop\fig1.PNG"/>
          <p:cNvPicPr>
            <a:picLocks noChangeAspect="1" noChangeArrowheads="1"/>
          </p:cNvPicPr>
          <p:nvPr/>
        </p:nvPicPr>
        <p:blipFill>
          <a:blip r:embed="rId2"/>
          <a:srcRect/>
          <a:stretch>
            <a:fillRect/>
          </a:stretch>
        </p:blipFill>
        <p:spPr bwMode="auto">
          <a:xfrm>
            <a:off x="838200" y="4572000"/>
            <a:ext cx="7467600" cy="2286000"/>
          </a:xfrm>
          <a:prstGeom prst="rect">
            <a:avLst/>
          </a:prstGeom>
          <a:noFill/>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lstStyle/>
          <a:p>
            <a:pPr marL="0" indent="0">
              <a:buNone/>
            </a:pPr>
            <a:r>
              <a:rPr lang="en-IN" sz="2800" b="1" dirty="0" smtClean="0"/>
              <a:t>Conclusion:</a:t>
            </a:r>
          </a:p>
          <a:p>
            <a:pPr marL="0" indent="0" algn="just">
              <a:buNone/>
            </a:pPr>
            <a:endParaRPr lang="en-IN" sz="2800" b="1" dirty="0"/>
          </a:p>
          <a:p>
            <a:pPr marL="0" indent="0" algn="just">
              <a:buNone/>
            </a:pPr>
            <a:r>
              <a:rPr lang="en-IN" sz="2000" dirty="0" smtClean="0"/>
              <a:t> We Presented an overview of the field of Object Detection, including historical developments, future potential, application areas, challenges, Components and requirements, state-of –arts systems, and UI concepts , SSD is an single shot dectector. It has no delegated  region proposal networks and predicts the boundary boxes and the classes directly from feature maps in one single pass</a:t>
            </a:r>
          </a:p>
          <a:p>
            <a:pPr marL="0" indent="0">
              <a:buNone/>
            </a:pPr>
            <a:r>
              <a:rPr lang="en-IN" sz="2800" b="1" dirty="0" smtClean="0"/>
              <a:t>Future enhancement</a:t>
            </a:r>
          </a:p>
          <a:p>
            <a:r>
              <a:rPr lang="en-IN" sz="2000" dirty="0" smtClean="0"/>
              <a:t>Image with relatively small size could be detected better, so smaller filters could be introduced</a:t>
            </a:r>
          </a:p>
          <a:p>
            <a:r>
              <a:rPr lang="en-IN" sz="2000" dirty="0" smtClean="0"/>
              <a:t>Detection of images under low light could be </a:t>
            </a:r>
            <a:r>
              <a:rPr lang="en-IN" sz="2000" smtClean="0"/>
              <a:t>further improved.</a:t>
            </a:r>
            <a:endParaRPr lang="en-IN" sz="2000" dirty="0"/>
          </a:p>
        </p:txBody>
      </p:sp>
    </p:spTree>
    <p:extLst>
      <p:ext uri="{BB962C8B-B14F-4D97-AF65-F5344CB8AC3E}">
        <p14:creationId xmlns:p14="http://schemas.microsoft.com/office/powerpoint/2010/main" xmlns="" val="5152524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pPr algn="just">
              <a:buNone/>
            </a:pPr>
            <a:r>
              <a:rPr lang="en-US" sz="2800" b="1" u="sng" dirty="0" smtClean="0"/>
              <a:t>REFERENCES</a:t>
            </a:r>
            <a:r>
              <a:rPr lang="en-US" sz="2000" b="1" dirty="0" smtClean="0"/>
              <a:t>:-</a:t>
            </a:r>
          </a:p>
          <a:p>
            <a:pPr marL="457200" indent="-457200" algn="just">
              <a:buNone/>
            </a:pPr>
            <a:endParaRPr lang="en-US" sz="2000" dirty="0" smtClean="0"/>
          </a:p>
          <a:p>
            <a:pPr marL="457200" indent="-457200" algn="just">
              <a:buAutoNum type="arabicPeriod"/>
            </a:pPr>
            <a:r>
              <a:rPr lang="en-US" sz="2000" dirty="0" smtClean="0"/>
              <a:t>Shape </a:t>
            </a:r>
            <a:r>
              <a:rPr lang="en-US" sz="2000" dirty="0"/>
              <a:t>Matching and Object Recognition Using Shape </a:t>
            </a:r>
            <a:r>
              <a:rPr lang="en-US" sz="2000" dirty="0" smtClean="0"/>
              <a:t>Contexts </a:t>
            </a:r>
            <a:r>
              <a:rPr lang="en-IN" sz="2000" dirty="0" smtClean="0"/>
              <a:t>Published </a:t>
            </a:r>
            <a:r>
              <a:rPr lang="en-IN" sz="2000" dirty="0"/>
              <a:t>in</a:t>
            </a:r>
            <a:r>
              <a:rPr lang="en-IN" sz="2000" b="1" dirty="0"/>
              <a:t>: </a:t>
            </a:r>
            <a:r>
              <a:rPr lang="en-IN" sz="2000" dirty="0"/>
              <a:t>IEEE Transactions on Pattern Analysis and Machine intelligence ( Volume: 24 , Issue: 4 , Apr 2002 ) </a:t>
            </a:r>
            <a:r>
              <a:rPr lang="en-US" sz="2000" dirty="0"/>
              <a:t>Author(s) : Belongie, Serge ; Malik, Jitendra ; Puzicha </a:t>
            </a:r>
            <a:r>
              <a:rPr lang="en-US" sz="2000" dirty="0" smtClean="0"/>
              <a:t>Jan</a:t>
            </a:r>
          </a:p>
          <a:p>
            <a:pPr marL="457200" indent="-457200" algn="just">
              <a:buAutoNum type="arabicPeriod"/>
            </a:pPr>
            <a:r>
              <a:rPr lang="en-IN" sz="2000" dirty="0" smtClean="0"/>
              <a:t>Faster </a:t>
            </a:r>
            <a:r>
              <a:rPr lang="en-IN" sz="2000" dirty="0"/>
              <a:t>R-CNN: Towards Real-Time Object Detection with Region Proposal Networks   </a:t>
            </a:r>
            <a:r>
              <a:rPr lang="en-IN" sz="2000" dirty="0" smtClean="0"/>
              <a:t>Published </a:t>
            </a:r>
            <a:r>
              <a:rPr lang="en-IN" sz="2000" dirty="0"/>
              <a:t>in</a:t>
            </a:r>
            <a:r>
              <a:rPr lang="en-IN" sz="2000" b="1" dirty="0"/>
              <a:t>: </a:t>
            </a:r>
            <a:r>
              <a:rPr lang="en-IN" sz="2000" dirty="0"/>
              <a:t>2017 IEEE International Conference on Computer Vision (ICCV) author : Shaoqing Ren∗ Kaiming He Ross Girshick Jian Sun Microsoft Research {</a:t>
            </a:r>
            <a:r>
              <a:rPr lang="en-IN" sz="2000" dirty="0" smtClean="0"/>
              <a:t>v-</a:t>
            </a:r>
            <a:r>
              <a:rPr lang="en-IN" sz="2000" dirty="0" err="1" smtClean="0"/>
              <a:t>shren</a:t>
            </a:r>
            <a:r>
              <a:rPr lang="en-IN" sz="2000" dirty="0" smtClean="0"/>
              <a:t>, </a:t>
            </a:r>
            <a:r>
              <a:rPr lang="en-IN" sz="2000" dirty="0"/>
              <a:t>kahe, rbg, jiansun}@</a:t>
            </a:r>
            <a:r>
              <a:rPr lang="en-IN" sz="2000" dirty="0" smtClean="0"/>
              <a:t>microsoft.com</a:t>
            </a:r>
          </a:p>
          <a:p>
            <a:pPr marL="457200" indent="-457200" algn="just">
              <a:buFont typeface="Arial" pitchFamily="34" charset="0"/>
              <a:buAutoNum type="arabicPeriod"/>
            </a:pPr>
            <a:r>
              <a:rPr lang="en-IN" sz="2000" dirty="0" smtClean="0"/>
              <a:t>You Only Look Once: Unified, Real-Time Object Detection Published in:</a:t>
            </a:r>
            <a:r>
              <a:rPr lang="en-IN" sz="2000" i="1" dirty="0" smtClean="0"/>
              <a:t> IEEE conference on computer vision &amp; pattern recognition</a:t>
            </a:r>
            <a:r>
              <a:rPr lang="en-IN" sz="2000" dirty="0" smtClean="0"/>
              <a:t> 770 778, Year of Publication-2012, Author: Joseph Redmon University of Washington, Santosh Divvala Allen Institute for Artificial Intelligence</a:t>
            </a:r>
          </a:p>
          <a:p>
            <a:pPr marL="457200" indent="-457200" algn="just">
              <a:buFont typeface="Arial" pitchFamily="34" charset="0"/>
              <a:buAutoNum type="arabicPeriod"/>
            </a:pPr>
            <a:r>
              <a:rPr lang="en-US" sz="2200" dirty="0" smtClean="0"/>
              <a:t> </a:t>
            </a:r>
            <a:r>
              <a:rPr lang="en-US" sz="2200" dirty="0"/>
              <a:t>SSD: Single Shot </a:t>
            </a:r>
            <a:r>
              <a:rPr lang="en-US" sz="2200" dirty="0" err="1"/>
              <a:t>MultiBox</a:t>
            </a:r>
            <a:r>
              <a:rPr lang="en-US" sz="2200" dirty="0"/>
              <a:t> Detection</a:t>
            </a:r>
          </a:p>
          <a:p>
            <a:pPr algn="just">
              <a:buNone/>
            </a:pPr>
            <a:r>
              <a:rPr lang="en-IN" sz="2000" dirty="0"/>
              <a:t>       Published in: Computer vision and Pattern Recognition(cs.CV),IEEE </a:t>
            </a:r>
            <a:r>
              <a:rPr lang="en-IN" sz="2000" i="1" dirty="0"/>
              <a:t>(Submitted on 8 Dec 2015 (v1), last revised 29 Dec 2016 (this version, v5))</a:t>
            </a:r>
            <a:r>
              <a:rPr lang="en-IN" sz="2000" dirty="0"/>
              <a:t>) Author: Wei Liu, </a:t>
            </a:r>
            <a:r>
              <a:rPr lang="en-IN" sz="2000" dirty="0" err="1"/>
              <a:t>Dragomir</a:t>
            </a:r>
            <a:r>
              <a:rPr lang="en-IN" sz="2000" dirty="0"/>
              <a:t> </a:t>
            </a:r>
            <a:r>
              <a:rPr lang="en-IN" sz="2000" dirty="0" err="1"/>
              <a:t>Anguelov</a:t>
            </a:r>
            <a:r>
              <a:rPr lang="en-IN" sz="2000" dirty="0"/>
              <a:t>, </a:t>
            </a:r>
            <a:r>
              <a:rPr lang="en-IN" sz="2000" dirty="0" err="1"/>
              <a:t>Dumitru</a:t>
            </a:r>
            <a:r>
              <a:rPr lang="en-IN" sz="2000" dirty="0"/>
              <a:t> </a:t>
            </a:r>
            <a:r>
              <a:rPr lang="en-IN" sz="2000" dirty="0" err="1"/>
              <a:t>Erha</a:t>
            </a:r>
            <a:r>
              <a:rPr lang="en-IN" sz="2000" dirty="0"/>
              <a:t>, Christian Szeged, Scott Reed, Cheng-Yang Fu, Alexander C. </a:t>
            </a:r>
            <a:r>
              <a:rPr lang="en-IN" sz="2000" dirty="0" smtClean="0"/>
              <a:t>Berg</a:t>
            </a:r>
          </a:p>
          <a:p>
            <a:pPr algn="just">
              <a:buNone/>
            </a:pPr>
            <a:endParaRPr lang="en-US" sz="2000" dirty="0"/>
          </a:p>
          <a:p>
            <a:pPr algn="just">
              <a:buNone/>
            </a:pPr>
            <a:endParaRPr lang="en-IN" sz="2000"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791200"/>
          </a:xfrm>
        </p:spPr>
        <p:txBody>
          <a:bodyPr>
            <a:normAutofit/>
          </a:bodyPr>
          <a:lstStyle/>
          <a:p>
            <a:pPr algn="just">
              <a:buNone/>
            </a:pPr>
            <a:r>
              <a:rPr lang="en-US" dirty="0" smtClean="0"/>
              <a:t>     Existing system-</a:t>
            </a:r>
          </a:p>
          <a:p>
            <a:pPr lvl="1" algn="just"/>
            <a:r>
              <a:rPr lang="en-US" sz="1800" dirty="0"/>
              <a:t>I</a:t>
            </a:r>
            <a:r>
              <a:rPr lang="en-US" sz="1800" dirty="0" smtClean="0"/>
              <a:t>n the existing system it can identify only a few things</a:t>
            </a:r>
          </a:p>
          <a:p>
            <a:pPr lvl="1" algn="just"/>
            <a:r>
              <a:rPr lang="en-US" sz="1800" dirty="0" smtClean="0"/>
              <a:t>In the existing system there is the saturation in computer vision technique.</a:t>
            </a:r>
          </a:p>
          <a:p>
            <a:pPr lvl="1" algn="just"/>
            <a:r>
              <a:rPr lang="en-US" sz="1800" dirty="0" smtClean="0"/>
              <a:t>There is the problem of image classification which is defined as predicting the class of the image.</a:t>
            </a:r>
            <a:endParaRPr lang="en-US" sz="1800" dirty="0"/>
          </a:p>
          <a:p>
            <a:pPr lvl="1" algn="just">
              <a:buNone/>
            </a:pPr>
            <a:r>
              <a:rPr lang="en-US" sz="3200" dirty="0" smtClean="0"/>
              <a:t>Proposed system-</a:t>
            </a:r>
          </a:p>
          <a:p>
            <a:pPr lvl="1" algn="just"/>
            <a:r>
              <a:rPr lang="en-US" sz="1800" dirty="0" smtClean="0"/>
              <a:t>Here we are trying to get a high accuracy (</a:t>
            </a:r>
            <a:r>
              <a:rPr lang="en-US" sz="1800" dirty="0" err="1" smtClean="0"/>
              <a:t>mAP</a:t>
            </a:r>
            <a:r>
              <a:rPr lang="en-US" sz="1800" dirty="0" smtClean="0"/>
              <a:t>)</a:t>
            </a:r>
          </a:p>
          <a:p>
            <a:pPr lvl="1" algn="just"/>
            <a:r>
              <a:rPr lang="en-US" sz="1800" dirty="0"/>
              <a:t> </a:t>
            </a:r>
            <a:r>
              <a:rPr lang="en-US" sz="1800" dirty="0" smtClean="0"/>
              <a:t>we are trying to identify object in real time</a:t>
            </a:r>
          </a:p>
          <a:p>
            <a:pPr lvl="1" algn="just">
              <a:buNone/>
            </a:pPr>
            <a:endParaRPr lang="en-US" dirty="0" smtClean="0"/>
          </a:p>
          <a:p>
            <a:pPr algn="just">
              <a:buNone/>
            </a:pPr>
            <a:r>
              <a:rPr lang="en-US" dirty="0"/>
              <a:t>	</a:t>
            </a:r>
            <a:endParaRPr lang="en-US" dirty="0" smtClean="0"/>
          </a:p>
          <a:p>
            <a:pPr algn="just">
              <a:buNone/>
            </a:pP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lstStyle/>
          <a:p>
            <a:pPr>
              <a:buNone/>
            </a:pPr>
            <a:r>
              <a:rPr lang="en-US" sz="4000" dirty="0" smtClean="0"/>
              <a:t> </a:t>
            </a:r>
            <a:r>
              <a:rPr lang="en-US" u="sng" dirty="0" smtClean="0"/>
              <a:t>Minimum System requirement</a:t>
            </a:r>
            <a:r>
              <a:rPr lang="en-US" sz="4000" dirty="0" smtClean="0"/>
              <a:t>:</a:t>
            </a:r>
          </a:p>
          <a:p>
            <a:pPr>
              <a:buNone/>
            </a:pPr>
            <a:r>
              <a:rPr lang="en-US" dirty="0" smtClean="0"/>
              <a:t>  </a:t>
            </a:r>
            <a:r>
              <a:rPr lang="en-US" sz="2000" dirty="0" smtClean="0"/>
              <a:t>Hardware:</a:t>
            </a:r>
          </a:p>
          <a:p>
            <a:r>
              <a:rPr lang="en-US" sz="2000" dirty="0" smtClean="0"/>
              <a:t>Processor – Intel dual core</a:t>
            </a:r>
          </a:p>
          <a:p>
            <a:r>
              <a:rPr lang="en-US" sz="2000" dirty="0" smtClean="0"/>
              <a:t>4gb Ram</a:t>
            </a:r>
          </a:p>
          <a:p>
            <a:r>
              <a:rPr lang="en-US" sz="2000" dirty="0" smtClean="0"/>
              <a:t>128 gb hard disk</a:t>
            </a:r>
          </a:p>
          <a:p>
            <a:pPr marL="514350" indent="-514350">
              <a:buNone/>
            </a:pPr>
            <a:r>
              <a:rPr lang="en-US" sz="2000" dirty="0" smtClean="0"/>
              <a:t> </a:t>
            </a:r>
          </a:p>
          <a:p>
            <a:pPr marL="514350" indent="-514350">
              <a:buNone/>
            </a:pPr>
            <a:r>
              <a:rPr lang="en-US" sz="2000" dirty="0" smtClean="0"/>
              <a:t>    Software:</a:t>
            </a:r>
          </a:p>
          <a:p>
            <a:r>
              <a:rPr lang="en-US" sz="2000" dirty="0" smtClean="0"/>
              <a:t>   OS-Windows 7,linux</a:t>
            </a:r>
          </a:p>
          <a:p>
            <a:pPr marL="514350" indent="-514350"/>
            <a:r>
              <a:rPr lang="en-US" sz="2000" dirty="0" smtClean="0"/>
              <a:t>Python 3</a:t>
            </a:r>
          </a:p>
          <a:p>
            <a:pPr marL="514350" indent="-514350"/>
            <a:r>
              <a:rPr lang="en-US" sz="2000" dirty="0" smtClean="0"/>
              <a:t>Numpy</a:t>
            </a:r>
          </a:p>
          <a:p>
            <a:pPr marL="514350" indent="-514350"/>
            <a:r>
              <a:rPr lang="en-US" sz="2000" dirty="0" smtClean="0"/>
              <a:t>Open Cv</a:t>
            </a:r>
          </a:p>
          <a:p>
            <a:pPr marL="514350" indent="-514350">
              <a:buNone/>
            </a:pPr>
            <a:endParaRPr lang="en-US" dirty="0" smtClean="0"/>
          </a:p>
          <a:p>
            <a:pPr marL="514350" indent="-514350">
              <a:buAutoNum type="arabicPeriod"/>
            </a:pPr>
            <a:endParaRPr lang="en-IN"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rmAutofit/>
          </a:bodyPr>
          <a:lstStyle/>
          <a:p>
            <a:pPr algn="just">
              <a:buNone/>
            </a:pPr>
            <a:r>
              <a:rPr lang="en-US" sz="2000" dirty="0" smtClean="0"/>
              <a:t>                                            </a:t>
            </a:r>
            <a:r>
              <a:rPr lang="en-US" b="1" u="sng" dirty="0" smtClean="0"/>
              <a:t>Literature review</a:t>
            </a:r>
            <a:r>
              <a:rPr lang="en-US" dirty="0" smtClean="0"/>
              <a:t> </a:t>
            </a:r>
          </a:p>
          <a:p>
            <a:pPr algn="just">
              <a:buNone/>
            </a:pPr>
            <a:endParaRPr lang="en-US" sz="2000" dirty="0" smtClean="0"/>
          </a:p>
          <a:p>
            <a:pPr algn="just">
              <a:buNone/>
            </a:pPr>
            <a:r>
              <a:rPr lang="en-US" sz="2000" dirty="0" smtClean="0"/>
              <a:t>      [1]Title:  Shape Matching and Object Recognition Using Shape Contexts</a:t>
            </a:r>
          </a:p>
          <a:p>
            <a:pPr algn="just">
              <a:buNone/>
            </a:pPr>
            <a:r>
              <a:rPr lang="en-IN" sz="2000" b="1" dirty="0" smtClean="0"/>
              <a:t>      </a:t>
            </a:r>
            <a:r>
              <a:rPr lang="en-IN" sz="2000" dirty="0" smtClean="0"/>
              <a:t>Published in</a:t>
            </a:r>
            <a:r>
              <a:rPr lang="en-IN" sz="2000" b="1" dirty="0" smtClean="0"/>
              <a:t>: </a:t>
            </a:r>
            <a:r>
              <a:rPr lang="en-IN" sz="2000" dirty="0" smtClean="0"/>
              <a:t>IEEE Transactions on Pattern Analysis and Machine intelligence ( Volume: 24 , Issue: 4 , Apr 2002 ) </a:t>
            </a:r>
            <a:r>
              <a:rPr lang="en-US" sz="2000" dirty="0" smtClean="0"/>
              <a:t>Author(s) : Belongie, Serge ; Malik, Jitendra ; Puzicha Jan</a:t>
            </a:r>
          </a:p>
          <a:p>
            <a:pPr algn="just">
              <a:buNone/>
            </a:pPr>
            <a:r>
              <a:rPr lang="en-US" sz="1800" dirty="0" smtClean="0"/>
              <a:t>      This  paper present a novel approach to measuring similarity between shapes and exploit it for object recognition. In our framework, the measurement of similarity is preceded by 1) solving for correspondences between points on the two shapes, 2) using the correspondences to estimate an aligning transform. In order to solve the correspondence problem, we attach a descriptor, the shape context, to each point. The shape context at a reference point captures the distribution of the remaining points relative to it, thus offering a globally discriminative characterization. Corresponding points on two similar shapes will have similar shape contexts, enabling us to solve for correspondences as an optimal assignment problem. </a:t>
            </a:r>
          </a:p>
          <a:p>
            <a:pPr algn="just"/>
            <a:endParaRPr lang="en-US" sz="18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normAutofit/>
          </a:bodyPr>
          <a:lstStyle/>
          <a:p>
            <a:pPr algn="just">
              <a:buNone/>
            </a:pPr>
            <a:r>
              <a:rPr lang="en-IN" sz="2000" dirty="0" smtClean="0"/>
              <a:t>      [2]Faster R-CNN: Towards Real-Time Object Detection with Region Proposal Networks   </a:t>
            </a:r>
          </a:p>
          <a:p>
            <a:pPr algn="just">
              <a:buNone/>
            </a:pPr>
            <a:r>
              <a:rPr lang="en-IN" sz="2000" dirty="0" smtClean="0"/>
              <a:t>      Published in</a:t>
            </a:r>
            <a:r>
              <a:rPr lang="en-IN" sz="2000" b="1" dirty="0" smtClean="0"/>
              <a:t>: </a:t>
            </a:r>
            <a:r>
              <a:rPr lang="en-IN" sz="2000" dirty="0" smtClean="0"/>
              <a:t>2017 IEEE International Conference on Computer Vision (ICCV) author : Shaoqing Ren∗ Kaiming He Ross Girshick </a:t>
            </a:r>
            <a:r>
              <a:rPr lang="en-IN" sz="2000" dirty="0" err="1" smtClean="0"/>
              <a:t>Jian</a:t>
            </a:r>
            <a:r>
              <a:rPr lang="en-IN" sz="2000" dirty="0" smtClean="0"/>
              <a:t> Sun Microsoft Research {v-</a:t>
            </a:r>
            <a:r>
              <a:rPr lang="en-IN" sz="2000" dirty="0" err="1" smtClean="0"/>
              <a:t>shren</a:t>
            </a:r>
            <a:r>
              <a:rPr lang="en-IN" sz="2000" dirty="0" smtClean="0"/>
              <a:t>, kahe, rbg, jiansun}@microsoft.com</a:t>
            </a:r>
          </a:p>
          <a:p>
            <a:pPr algn="just">
              <a:buNone/>
            </a:pPr>
            <a:r>
              <a:rPr lang="en-US" sz="1800" dirty="0" smtClean="0"/>
              <a:t> </a:t>
            </a:r>
          </a:p>
          <a:p>
            <a:pPr algn="just">
              <a:buNone/>
            </a:pPr>
            <a:r>
              <a:rPr lang="en-IN" sz="1800" dirty="0" smtClean="0"/>
              <a:t>       </a:t>
            </a:r>
            <a:r>
              <a:rPr lang="en-US" sz="1800" dirty="0" smtClean="0"/>
              <a:t>This  paper </a:t>
            </a:r>
            <a:r>
              <a:rPr lang="en-IN" sz="1800" dirty="0" smtClean="0"/>
              <a:t>present a conceptually simple, flexible, and general framework for object instance segmentation. Our approach efficiently detects objects in an image while simultaneously generating a high-quality segmentation mask for each instance. The method, called Mask R-CNN, extends Faster R-CNN by adding a branch for predicting an object mask in parallel with the existing branch for bounding box recognition. Mask R-CNN is simple to train and adds only a small overhead to Faster R-CNN, running at 5 fps. Moreover, Mask R-CNN is easy to generalize to other tasks</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normAutofit/>
          </a:bodyPr>
          <a:lstStyle/>
          <a:p>
            <a:pPr algn="just">
              <a:buNone/>
            </a:pPr>
            <a:r>
              <a:rPr lang="en-IN" sz="2000" dirty="0" smtClean="0"/>
              <a:t>     [3]You Only Look Once: Unified, Real-Time Object Detection</a:t>
            </a:r>
          </a:p>
          <a:p>
            <a:pPr algn="just">
              <a:buNone/>
            </a:pPr>
            <a:r>
              <a:rPr lang="en-IN" sz="2000" dirty="0" smtClean="0"/>
              <a:t>      Published in:</a:t>
            </a:r>
            <a:r>
              <a:rPr lang="en-IN" sz="2000" i="1" dirty="0" smtClean="0"/>
              <a:t> IEEE conference on computer vision &amp; pattern recognition</a:t>
            </a:r>
            <a:r>
              <a:rPr lang="en-IN" sz="2000" dirty="0" smtClean="0"/>
              <a:t> 770 778, Year of Publication-2012, Author: Joseph Redmon University of Washington, Santosh Divvala Allen Institute for Artificial Intelligence</a:t>
            </a:r>
          </a:p>
          <a:p>
            <a:pPr algn="just">
              <a:buNone/>
            </a:pPr>
            <a:endParaRPr lang="en-US" sz="2000" dirty="0" smtClean="0"/>
          </a:p>
          <a:p>
            <a:pPr algn="just">
              <a:buNone/>
            </a:pPr>
            <a:r>
              <a:rPr lang="en-IN" sz="1800" dirty="0" smtClean="0"/>
              <a:t>      This paper present YOLO, a new approach to object detection. Prior work on object detection repurposes classifiers to perform detection. Instead, we frame object detection as a regression problem to spatially separated bounding boxes and associated class probabilities. A single neural network predicts bounding boxes and class probabilities directly from full images in one evaluation. Since the whole detection pipeline is a single network, it can be optimized end-to-end directly on detection performance</a:t>
            </a:r>
          </a:p>
          <a:p>
            <a:pPr algn="just">
              <a:buNone/>
            </a:pPr>
            <a:endParaRPr lang="en-IN" sz="2000" dirty="0" smtClean="0"/>
          </a:p>
          <a:p>
            <a:pPr algn="just">
              <a:buNone/>
            </a:pPr>
            <a:endParaRPr lang="en-IN" sz="20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457200"/>
            <a:ext cx="8915400" cy="5668963"/>
          </a:xfrm>
        </p:spPr>
        <p:txBody>
          <a:bodyPr>
            <a:normAutofit/>
          </a:bodyPr>
          <a:lstStyle/>
          <a:p>
            <a:pPr algn="just">
              <a:buNone/>
            </a:pPr>
            <a:r>
              <a:rPr lang="en-US" sz="2200" dirty="0" smtClean="0"/>
              <a:t>      [4] SSD: Single Shot </a:t>
            </a:r>
            <a:r>
              <a:rPr lang="en-US" sz="2200" dirty="0" err="1" smtClean="0"/>
              <a:t>MultiBox</a:t>
            </a:r>
            <a:r>
              <a:rPr lang="en-US" sz="2200" dirty="0" smtClean="0"/>
              <a:t> Detection</a:t>
            </a:r>
          </a:p>
          <a:p>
            <a:pPr algn="just">
              <a:buNone/>
            </a:pPr>
            <a:r>
              <a:rPr lang="en-IN" sz="2000" dirty="0" smtClean="0"/>
              <a:t>       Published in: Computer vision and Pattern Recognition(cs.CV),IEEE </a:t>
            </a:r>
            <a:r>
              <a:rPr lang="en-IN" sz="2000" i="1" dirty="0" smtClean="0"/>
              <a:t>(</a:t>
            </a:r>
            <a:r>
              <a:rPr lang="en-IN" sz="2000" i="1" dirty="0"/>
              <a:t>Submitted on 8 Dec 2015 (v1), last revised 29 Dec 2016 (this version, v5))</a:t>
            </a:r>
            <a:r>
              <a:rPr lang="en-IN" sz="2000" dirty="0"/>
              <a:t>) Author: Wei Liu, </a:t>
            </a:r>
            <a:r>
              <a:rPr lang="en-IN" sz="2000" dirty="0" err="1"/>
              <a:t>Dragomir</a:t>
            </a:r>
            <a:r>
              <a:rPr lang="en-IN" sz="2000" dirty="0"/>
              <a:t> </a:t>
            </a:r>
            <a:r>
              <a:rPr lang="en-IN" sz="2000" dirty="0" err="1"/>
              <a:t>Anguelov</a:t>
            </a:r>
            <a:r>
              <a:rPr lang="en-IN" sz="2000" dirty="0"/>
              <a:t>, </a:t>
            </a:r>
            <a:r>
              <a:rPr lang="en-IN" sz="2000" dirty="0" err="1"/>
              <a:t>Dumitru</a:t>
            </a:r>
            <a:r>
              <a:rPr lang="en-IN" sz="2000" dirty="0"/>
              <a:t> </a:t>
            </a:r>
            <a:r>
              <a:rPr lang="en-IN" sz="2000" dirty="0" err="1"/>
              <a:t>Erha</a:t>
            </a:r>
            <a:r>
              <a:rPr lang="en-IN" sz="2000" dirty="0"/>
              <a:t>, Christian Szeged, Scott Reed, Cheng-Yang Fu, Alexander C. Berg</a:t>
            </a:r>
          </a:p>
          <a:p>
            <a:pPr algn="just">
              <a:buNone/>
            </a:pPr>
            <a:endParaRPr lang="en-IN" sz="2000" dirty="0"/>
          </a:p>
          <a:p>
            <a:pPr algn="just">
              <a:buNone/>
            </a:pPr>
            <a:r>
              <a:rPr lang="en-IN" sz="2000" dirty="0" smtClean="0"/>
              <a:t>	</a:t>
            </a:r>
            <a:r>
              <a:rPr lang="en-IN" sz="1800" dirty="0"/>
              <a:t>We present a method for detecting objects in images using a single deep neural network. Our approach, named SSD, discretizes the output space of bounding boxes into a set of default boxes over different aspect ratios and scales per feature map location. At prediction time, the network generates scores for the presence of each object category in each default box and produces adjustments to the box to better match the object shape. Additionally, the network combines predictions from multiple feature maps with different resolutions to naturally handle objects of various sizes. Our SSD model is simple relative to methods that require object proposals because it completely eliminates proposal generation and subsequent pixel or feature resampling stage and encapsulates all computation in a single network</a:t>
            </a:r>
            <a:endParaRPr lang="en-US" sz="18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1575</TotalTime>
  <Words>921</Words>
  <Application>Microsoft Office PowerPoint</Application>
  <PresentationFormat>On-screen Show (4:3)</PresentationFormat>
  <Paragraphs>147</Paragraphs>
  <Slides>31</Slides>
  <Notes>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Slide 1</vt:lpstr>
      <vt:lpstr>Slide 2</vt:lpstr>
      <vt:lpstr>PROBLEM DEFINATION</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Data flow diagram</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REGIONAL INSTITUTE OF SCIENCE &amp; TECHNOLOGY,MEGHALAYA</dc:title>
  <dc:creator>USTM1</dc:creator>
  <cp:lastModifiedBy>user</cp:lastModifiedBy>
  <cp:revision>147</cp:revision>
  <dcterms:created xsi:type="dcterms:W3CDTF">2018-09-07T05:14:36Z</dcterms:created>
  <dcterms:modified xsi:type="dcterms:W3CDTF">2022-03-09T20:35:44Z</dcterms:modified>
</cp:coreProperties>
</file>